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16"/>
  </p:notesMasterIdLst>
  <p:sldIdLst>
    <p:sldId id="342" r:id="rId5"/>
    <p:sldId id="360" r:id="rId6"/>
    <p:sldId id="340" r:id="rId7"/>
    <p:sldId id="353" r:id="rId8"/>
    <p:sldId id="354" r:id="rId9"/>
    <p:sldId id="355" r:id="rId10"/>
    <p:sldId id="356" r:id="rId11"/>
    <p:sldId id="366" r:id="rId12"/>
    <p:sldId id="368" r:id="rId13"/>
    <p:sldId id="370" r:id="rId14"/>
    <p:sldId id="275" r:id="rId15"/>
  </p:sldIdLst>
  <p:sldSz cx="12192000" cy="6858000"/>
  <p:notesSz cx="6797675" cy="98726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h3YP3xexYcFoahXa2ehi0H5V4Za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2FC8A6-0FF5-1016-786C-6AB3AEF66E66}" name="STANIEK Daniel (NEAR)" initials="SD(" userId="S::Daniel.STANIEK@ec.europa.eu::0c48ff53-b069-40fe-813b-d82be79bc85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8191" autoAdjust="0"/>
  </p:normalViewPr>
  <p:slideViewPr>
    <p:cSldViewPr snapToGrid="0">
      <p:cViewPr varScale="1">
        <p:scale>
          <a:sx n="48" d="100"/>
          <a:sy n="48" d="100"/>
        </p:scale>
        <p:origin x="994" y="72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-277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9975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6195" lvl="0" indent="0" algn="just">
              <a:lnSpc>
                <a:spcPct val="110000"/>
              </a:lnSpc>
              <a:buFont typeface="+mj-lt"/>
              <a:buNone/>
            </a:pPr>
            <a:endParaRPr dirty="0"/>
          </a:p>
        </p:txBody>
      </p:sp>
      <p:sp>
        <p:nvSpPr>
          <p:cNvPr id="193" name="Google Shape;1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4964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9" name="Google Shape;439;p20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0" name="Google Shape;440;p20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2513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6195" lvl="0" indent="0" algn="just">
              <a:lnSpc>
                <a:spcPct val="110000"/>
              </a:lnSpc>
              <a:buFont typeface="+mj-lt"/>
              <a:buNone/>
            </a:pPr>
            <a:endParaRPr dirty="0"/>
          </a:p>
        </p:txBody>
      </p:sp>
      <p:sp>
        <p:nvSpPr>
          <p:cNvPr id="193" name="Google Shape;1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6195" lvl="0" indent="0" algn="just">
              <a:lnSpc>
                <a:spcPct val="110000"/>
              </a:lnSpc>
              <a:buFont typeface="+mj-lt"/>
              <a:buNone/>
            </a:pPr>
            <a:endParaRPr dirty="0"/>
          </a:p>
        </p:txBody>
      </p:sp>
      <p:sp>
        <p:nvSpPr>
          <p:cNvPr id="193" name="Google Shape;1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772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6195" lvl="0" indent="0" algn="just">
              <a:lnSpc>
                <a:spcPct val="110000"/>
              </a:lnSpc>
              <a:buFont typeface="+mj-lt"/>
              <a:buNone/>
            </a:pPr>
            <a:endParaRPr dirty="0"/>
          </a:p>
        </p:txBody>
      </p:sp>
      <p:sp>
        <p:nvSpPr>
          <p:cNvPr id="193" name="Google Shape;1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8913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193" name="Google Shape;1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6587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6195" lvl="0" indent="0" algn="just">
              <a:lnSpc>
                <a:spcPct val="110000"/>
              </a:lnSpc>
              <a:buFont typeface="+mj-lt"/>
              <a:buNone/>
            </a:pPr>
            <a:endParaRPr dirty="0"/>
          </a:p>
        </p:txBody>
      </p:sp>
      <p:sp>
        <p:nvSpPr>
          <p:cNvPr id="193" name="Google Shape;1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1248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6195" lvl="0" indent="0" algn="just">
              <a:lnSpc>
                <a:spcPct val="110000"/>
              </a:lnSpc>
              <a:buFont typeface="+mj-lt"/>
              <a:buNone/>
            </a:pPr>
            <a:endParaRPr dirty="0"/>
          </a:p>
        </p:txBody>
      </p:sp>
      <p:sp>
        <p:nvSpPr>
          <p:cNvPr id="193" name="Google Shape;1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7124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6195" lvl="0" indent="0" algn="just">
              <a:lnSpc>
                <a:spcPct val="110000"/>
              </a:lnSpc>
              <a:buFont typeface="+mj-lt"/>
              <a:buNone/>
            </a:pPr>
            <a:endParaRPr dirty="0"/>
          </a:p>
        </p:txBody>
      </p:sp>
      <p:sp>
        <p:nvSpPr>
          <p:cNvPr id="193" name="Google Shape;1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9289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905699" cy="388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7" name="Google Shape;27;p23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slide (option 1)">
  <p:cSld name="Last slide (option 1)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7"/>
          <p:cNvSpPr/>
          <p:nvPr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7"/>
          <p:cNvSpPr txBox="1">
            <a:spLocks noGrp="1"/>
          </p:cNvSpPr>
          <p:nvPr>
            <p:ph type="sldNum" idx="12"/>
          </p:nvPr>
        </p:nvSpPr>
        <p:spPr>
          <a:xfrm>
            <a:off x="715108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3" name="Google Shape;143;p37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7"/>
          <p:cNvSpPr txBox="1">
            <a:spLocks noGrp="1"/>
          </p:cNvSpPr>
          <p:nvPr>
            <p:ph type="body" idx="1"/>
          </p:nvPr>
        </p:nvSpPr>
        <p:spPr>
          <a:xfrm>
            <a:off x="838976" y="4175997"/>
            <a:ext cx="10888663" cy="162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rgbClr val="767676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45" name="Google Shape;145;p37"/>
          <p:cNvCxnSpPr/>
          <p:nvPr/>
        </p:nvCxnSpPr>
        <p:spPr>
          <a:xfrm>
            <a:off x="838200" y="0"/>
            <a:ext cx="0" cy="2362711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8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8" name="Google Shape;1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8"/>
          <p:cNvSpPr/>
          <p:nvPr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38" descr="European Commi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8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8"/>
          <p:cNvSpPr txBox="1"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3" name="Google Shape;153;p38"/>
          <p:cNvSpPr txBox="1">
            <a:spLocks noGrp="1"/>
          </p:cNvSpPr>
          <p:nvPr>
            <p:ph type="body" idx="2"/>
          </p:nvPr>
        </p:nvSpPr>
        <p:spPr>
          <a:xfrm>
            <a:off x="6096000" y="5783535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38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38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9"/>
          <p:cNvSpPr txBox="1">
            <a:spLocks noGrp="1"/>
          </p:cNvSpPr>
          <p:nvPr>
            <p:ph type="sldNum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8" name="Google Shape;158;p39"/>
          <p:cNvPicPr preferRelativeResize="0"/>
          <p:nvPr/>
        </p:nvPicPr>
        <p:blipFill rotWithShape="1">
          <a:blip r:embed="rId2">
            <a:alphaModFix/>
          </a:blip>
          <a:srcRect t="4555"/>
          <a:stretch/>
        </p:blipFill>
        <p:spPr>
          <a:xfrm>
            <a:off x="0" y="1078173"/>
            <a:ext cx="12192000" cy="578324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9"/>
          <p:cNvSpPr/>
          <p:nvPr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39" descr="European Commi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9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9"/>
          <p:cNvSpPr txBox="1"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3" name="Google Shape;163;p39"/>
          <p:cNvSpPr txBox="1">
            <a:spLocks noGrp="1"/>
          </p:cNvSpPr>
          <p:nvPr>
            <p:ph type="body" idx="2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39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39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slide (option 2)">
  <p:cSld name="Last slide (option 2)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/>
          <p:nvPr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0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9" name="Google Shape;169;p40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  <a:defRPr sz="6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40"/>
          <p:cNvSpPr txBox="1">
            <a:spLocks noGrp="1"/>
          </p:cNvSpPr>
          <p:nvPr>
            <p:ph type="body" idx="1"/>
          </p:nvPr>
        </p:nvSpPr>
        <p:spPr>
          <a:xfrm>
            <a:off x="838976" y="4175997"/>
            <a:ext cx="10888663" cy="162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rgbClr val="767676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71" name="Google Shape;171;p40"/>
          <p:cNvCxnSpPr/>
          <p:nvPr/>
        </p:nvCxnSpPr>
        <p:spPr>
          <a:xfrm>
            <a:off x="838200" y="0"/>
            <a:ext cx="0" cy="2362711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Object">
  <p:cSld name="Content and Objec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4" name="Google Shape;174;p41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1"/>
          <p:cNvSpPr txBox="1">
            <a:spLocks noGrp="1"/>
          </p:cNvSpPr>
          <p:nvPr>
            <p:ph type="body" idx="1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41"/>
          <p:cNvSpPr txBox="1">
            <a:spLocks noGrp="1"/>
          </p:cNvSpPr>
          <p:nvPr>
            <p:ph type="body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77" name="Google Shape;177;p41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42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1" name="Google Shape;181;p42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and Content (half page)">
  <p:cSld name="Picture and Content (half page)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4F2588-226B-5F30-8757-669AAA7F394B}"/>
              </a:ext>
            </a:extLst>
          </p:cNvPr>
          <p:cNvSpPr/>
          <p:nvPr userDrawn="1"/>
        </p:nvSpPr>
        <p:spPr>
          <a:xfrm>
            <a:off x="6096000" y="-58189"/>
            <a:ext cx="6156960" cy="69161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9" name="Google Shape;69;p30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title"/>
          </p:nvPr>
        </p:nvSpPr>
        <p:spPr>
          <a:xfrm>
            <a:off x="6817056" y="482860"/>
            <a:ext cx="492684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body" idx="1"/>
          </p:nvPr>
        </p:nvSpPr>
        <p:spPr>
          <a:xfrm>
            <a:off x="6817056" y="1825625"/>
            <a:ext cx="4926841" cy="376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>
            <a:spLocks noGrp="1"/>
          </p:cNvSpPr>
          <p:nvPr>
            <p:ph type="pic" idx="2"/>
          </p:nvPr>
        </p:nvSpPr>
        <p:spPr>
          <a:xfrm>
            <a:off x="-46383" y="-46383"/>
            <a:ext cx="6142383" cy="6964017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</p:sp>
      <p:pic>
        <p:nvPicPr>
          <p:cNvPr id="3" name="Google Shape;38;p25" descr="European Commission">
            <a:extLst>
              <a:ext uri="{FF2B5EF4-FFF2-40B4-BE49-F238E27FC236}">
                <a16:creationId xmlns:a16="http://schemas.microsoft.com/office/drawing/2014/main" id="{4F026FCC-CD0E-8D14-F86F-B6ECC3B127D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033852" y="6045865"/>
            <a:ext cx="1716200" cy="450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827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" name="Google Shape;13;p21" descr="European Commission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033852" y="6045988"/>
            <a:ext cx="1715733" cy="45042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child standing in a field with windmills&#10;&#10;Description automatically generated">
            <a:extLst>
              <a:ext uri="{FF2B5EF4-FFF2-40B4-BE49-F238E27FC236}">
                <a16:creationId xmlns:a16="http://schemas.microsoft.com/office/drawing/2014/main" id="{8652EF45-A68A-A799-EBEE-C0877BA55F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44" t="-413" r="7267" b="413"/>
          <a:stretch/>
        </p:blipFill>
        <p:spPr>
          <a:xfrm>
            <a:off x="0" y="-74991"/>
            <a:ext cx="6095999" cy="69282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FF45E4-8293-F2C8-DD5E-258617F9897B}"/>
              </a:ext>
            </a:extLst>
          </p:cNvPr>
          <p:cNvSpPr/>
          <p:nvPr/>
        </p:nvSpPr>
        <p:spPr>
          <a:xfrm>
            <a:off x="6096000" y="-74991"/>
            <a:ext cx="6426421" cy="693299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328924-3BAD-0C48-6A3A-1B1D71A9BB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</a:t>
            </a:fld>
            <a:endParaRPr lang="en-GB" dirty="0"/>
          </a:p>
        </p:txBody>
      </p:sp>
      <p:sp>
        <p:nvSpPr>
          <p:cNvPr id="18" name="Google Shape;188;p1">
            <a:extLst>
              <a:ext uri="{FF2B5EF4-FFF2-40B4-BE49-F238E27FC236}">
                <a16:creationId xmlns:a16="http://schemas.microsoft.com/office/drawing/2014/main" id="{A2D0ACF3-2585-7DF6-89F6-66E602F741AE}"/>
              </a:ext>
            </a:extLst>
          </p:cNvPr>
          <p:cNvSpPr txBox="1">
            <a:spLocks/>
          </p:cNvSpPr>
          <p:nvPr/>
        </p:nvSpPr>
        <p:spPr>
          <a:xfrm>
            <a:off x="6565850" y="645853"/>
            <a:ext cx="5486719" cy="402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>
                <a:solidFill>
                  <a:schemeClr val="accent5"/>
                </a:solidFill>
              </a:rPr>
              <a:t>New Growth Plan </a:t>
            </a:r>
            <a:r>
              <a:rPr lang="en-US" dirty="0">
                <a:solidFill>
                  <a:schemeClr val="bg1"/>
                </a:solidFill>
              </a:rPr>
              <a:t>&amp; </a:t>
            </a:r>
            <a:r>
              <a:rPr lang="en-US" altLang="en-US" dirty="0">
                <a:solidFill>
                  <a:schemeClr val="bg1"/>
                </a:solidFill>
              </a:rPr>
              <a:t>Reform and Growth Facility for the </a:t>
            </a:r>
            <a:r>
              <a:rPr lang="en-US" altLang="en-US" b="1" dirty="0">
                <a:solidFill>
                  <a:srgbClr val="FFC000"/>
                </a:solidFill>
              </a:rPr>
              <a:t>Western Balkans</a:t>
            </a:r>
          </a:p>
          <a:p>
            <a:endParaRPr lang="en-US" altLang="en-US" sz="7200" b="1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endParaRPr lang="en-US" altLang="en-US" sz="7200" b="1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r>
              <a:rPr lang="en-US" altLang="en-US" sz="1600" b="1" dirty="0">
                <a:solidFill>
                  <a:srgbClr val="FFC000"/>
                </a:solidFill>
                <a:latin typeface="Arial" panose="020B0604020202020204" pitchFamily="34" charset="0"/>
              </a:rPr>
              <a:t>New Growth Plan - Opportunities for the Western Balkans Business Sector - WB6CIF</a:t>
            </a:r>
          </a:p>
          <a:p>
            <a:r>
              <a:rPr lang="en-US" altLang="en-US" sz="1600" b="1" dirty="0">
                <a:solidFill>
                  <a:srgbClr val="FFC000"/>
                </a:solidFill>
                <a:latin typeface="Arial" panose="020B0604020202020204" pitchFamily="34" charset="0"/>
              </a:rPr>
              <a:t> 5 December  2023</a:t>
            </a:r>
            <a:br>
              <a:rPr lang="en-US" altLang="en-US" sz="72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9" name="Picture 8" descr="A colorful gears with icons&#10;&#10;Description automatically generated">
            <a:extLst>
              <a:ext uri="{FF2B5EF4-FFF2-40B4-BE49-F238E27FC236}">
                <a16:creationId xmlns:a16="http://schemas.microsoft.com/office/drawing/2014/main" id="{41BB827A-30B1-EDC7-A173-9F93A8364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2091" y="-260562"/>
            <a:ext cx="3666597" cy="5212706"/>
          </a:xfrm>
          <a:prstGeom prst="rect">
            <a:avLst/>
          </a:prstGeom>
        </p:spPr>
      </p:pic>
      <p:pic>
        <p:nvPicPr>
          <p:cNvPr id="10" name="Google Shape;38;p25" descr="European Commission">
            <a:extLst>
              <a:ext uri="{FF2B5EF4-FFF2-40B4-BE49-F238E27FC236}">
                <a16:creationId xmlns:a16="http://schemas.microsoft.com/office/drawing/2014/main" id="{80E0E3FA-C741-1D89-442F-6DA45AB3625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33852" y="6045865"/>
            <a:ext cx="1716200" cy="450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4643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76767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C1589-E9F8-560B-0ABA-B6973BE4EF86}"/>
              </a:ext>
            </a:extLst>
          </p:cNvPr>
          <p:cNvSpPr txBox="1"/>
          <p:nvPr/>
        </p:nvSpPr>
        <p:spPr>
          <a:xfrm>
            <a:off x="926183" y="361589"/>
            <a:ext cx="92853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E" sz="3200" b="1" dirty="0">
                <a:solidFill>
                  <a:srgbClr val="FFC000"/>
                </a:solidFill>
              </a:rPr>
              <a:t>Payments – other elements</a:t>
            </a:r>
            <a:endParaRPr kumimoji="0" lang="en-IE" sz="32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18CEF2-F662-E31A-CF93-C059E306FD66}"/>
              </a:ext>
            </a:extLst>
          </p:cNvPr>
          <p:cNvSpPr txBox="1"/>
          <p:nvPr/>
        </p:nvSpPr>
        <p:spPr>
          <a:xfrm>
            <a:off x="871516" y="671691"/>
            <a:ext cx="898190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Prefinancing (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7%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 in Q3 2024. Regular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bi-annual payments in Q2 and Q4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of each year (payment requests, assessments and disbursements to be performed over three months).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 case the payment conditions are not met, the Commission will deduct a corresponding amount from the payment.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Redistribution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of funds to other countries if conditions still not met one year later.</a:t>
            </a:r>
            <a:endParaRPr kumimoji="0" lang="en-IE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84DA1BA-1CE5-0815-043F-3CB3C67A2C7D}"/>
              </a:ext>
            </a:extLst>
          </p:cNvPr>
          <p:cNvSpPr/>
          <p:nvPr/>
        </p:nvSpPr>
        <p:spPr>
          <a:xfrm>
            <a:off x="10059821" y="576038"/>
            <a:ext cx="1756693" cy="175669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9576603-79F8-88EE-B1DB-54A1E8DDE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3420" y="168306"/>
            <a:ext cx="2169493" cy="216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49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0"/>
          <p:cNvSpPr txBox="1">
            <a:spLocks noGrp="1"/>
          </p:cNvSpPr>
          <p:nvPr>
            <p:ph type="sldNum" idx="12"/>
          </p:nvPr>
        </p:nvSpPr>
        <p:spPr>
          <a:xfrm>
            <a:off x="715108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 dirty="0"/>
          </a:p>
        </p:txBody>
      </p:sp>
      <p:sp>
        <p:nvSpPr>
          <p:cNvPr id="443" name="Google Shape;443;p20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</a:pPr>
            <a:r>
              <a:rPr lang="en-GB"/>
              <a:t>Thank you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gear with black background&#10;&#10;Description automatically generated">
            <a:extLst>
              <a:ext uri="{FF2B5EF4-FFF2-40B4-BE49-F238E27FC236}">
                <a16:creationId xmlns:a16="http://schemas.microsoft.com/office/drawing/2014/main" id="{7A9C1179-3AB4-CCED-4613-348C15C88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2801">
            <a:off x="10083578" y="3929743"/>
            <a:ext cx="2224717" cy="2350703"/>
          </a:xfrm>
          <a:prstGeom prst="rect">
            <a:avLst/>
          </a:prstGeom>
        </p:spPr>
      </p:pic>
      <p:pic>
        <p:nvPicPr>
          <p:cNvPr id="8" name="Picture 7" descr="A white gear with black background&#10;&#10;Description automatically generated">
            <a:extLst>
              <a:ext uri="{FF2B5EF4-FFF2-40B4-BE49-F238E27FC236}">
                <a16:creationId xmlns:a16="http://schemas.microsoft.com/office/drawing/2014/main" id="{ACD0290E-5B21-B9DB-2CB6-48AF4A648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5527" y="-458651"/>
            <a:ext cx="3670953" cy="387883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ACED76-F912-E08E-0A3F-0F1E76E0C0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BC9335-D145-3881-95F0-046912F91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500" b="1" dirty="0"/>
              <a:t>Growth Plan for the Western Balkans </a:t>
            </a:r>
            <a:br>
              <a:rPr lang="en-GB" sz="3500" dirty="0"/>
            </a:br>
            <a:r>
              <a:rPr lang="fr-BE" sz="2500" dirty="0"/>
              <a:t>Challenges and EU </a:t>
            </a:r>
            <a:r>
              <a:rPr lang="fr-BE" sz="2500" dirty="0" err="1"/>
              <a:t>response</a:t>
            </a:r>
            <a:endParaRPr lang="en-IE" sz="25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7BD35D-4F75-07D7-D071-476810F89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5673" y="1498523"/>
            <a:ext cx="8261022" cy="4876617"/>
          </a:xfrm>
        </p:spPr>
        <p:txBody>
          <a:bodyPr/>
          <a:lstStyle/>
          <a:p>
            <a:pPr marL="76200" indent="0">
              <a:buNone/>
            </a:pPr>
            <a:r>
              <a:rPr lang="fr-BE" sz="2000" b="1" dirty="0" err="1">
                <a:solidFill>
                  <a:schemeClr val="bg2"/>
                </a:solidFill>
              </a:rPr>
              <a:t>Where</a:t>
            </a:r>
            <a:r>
              <a:rPr lang="fr-BE" sz="2000" b="1" dirty="0">
                <a:solidFill>
                  <a:schemeClr val="bg2"/>
                </a:solidFill>
              </a:rPr>
              <a:t> </a:t>
            </a:r>
            <a:r>
              <a:rPr lang="fr-BE" sz="2000" b="1" dirty="0" err="1">
                <a:solidFill>
                  <a:schemeClr val="bg2"/>
                </a:solidFill>
              </a:rPr>
              <a:t>we</a:t>
            </a:r>
            <a:r>
              <a:rPr lang="fr-BE" sz="2000" b="1" dirty="0">
                <a:solidFill>
                  <a:schemeClr val="bg2"/>
                </a:solidFill>
              </a:rPr>
              <a:t> come </a:t>
            </a:r>
            <a:r>
              <a:rPr lang="fr-BE" sz="2000" b="1" dirty="0" err="1">
                <a:solidFill>
                  <a:schemeClr val="bg2"/>
                </a:solidFill>
              </a:rPr>
              <a:t>from</a:t>
            </a:r>
            <a:r>
              <a:rPr lang="fr-BE" sz="2000" b="1" dirty="0">
                <a:solidFill>
                  <a:schemeClr val="bg2"/>
                </a:solidFill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Average income per capita in the Western Balkans varies between 27% and 50% of the EU average income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sz="1800" dirty="0" err="1"/>
              <a:t>Economic</a:t>
            </a:r>
            <a:r>
              <a:rPr lang="fr-BE" sz="1800" dirty="0"/>
              <a:t> convergence and </a:t>
            </a:r>
            <a:r>
              <a:rPr lang="fr-BE" sz="1800" dirty="0" err="1"/>
              <a:t>socio-economic</a:t>
            </a:r>
            <a:r>
              <a:rPr lang="fr-BE" sz="1800" dirty="0"/>
              <a:t> &amp; </a:t>
            </a:r>
            <a:r>
              <a:rPr lang="fr-BE" sz="1800" dirty="0" err="1"/>
              <a:t>political</a:t>
            </a:r>
            <a:r>
              <a:rPr lang="fr-BE" sz="1800" dirty="0"/>
              <a:t> </a:t>
            </a:r>
            <a:r>
              <a:rPr lang="fr-BE" sz="1800" dirty="0" err="1"/>
              <a:t>reforms</a:t>
            </a:r>
            <a:r>
              <a:rPr lang="fr-BE" sz="1800" dirty="0"/>
              <a:t> are not </a:t>
            </a:r>
            <a:br>
              <a:rPr lang="fr-BE" sz="1800" dirty="0"/>
            </a:br>
            <a:r>
              <a:rPr lang="fr-BE" sz="1800" dirty="0" err="1"/>
              <a:t>advancing</a:t>
            </a:r>
            <a:r>
              <a:rPr lang="fr-BE" sz="1800" dirty="0"/>
              <a:t> fast </a:t>
            </a:r>
            <a:r>
              <a:rPr lang="fr-BE" sz="1800" dirty="0" err="1"/>
              <a:t>enough</a:t>
            </a:r>
            <a:endParaRPr lang="fr-BE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BE" sz="1800" dirty="0"/>
              <a:t>This affects the pace of the accession process</a:t>
            </a:r>
          </a:p>
          <a:p>
            <a:pPr marL="558800" lvl="1" indent="0">
              <a:buNone/>
            </a:pPr>
            <a:endParaRPr lang="fr-BE" dirty="0"/>
          </a:p>
          <a:p>
            <a:pPr marL="76200" indent="0">
              <a:buNone/>
            </a:pPr>
            <a:r>
              <a:rPr lang="fr-BE" sz="2000" b="1" dirty="0" err="1">
                <a:solidFill>
                  <a:schemeClr val="bg2"/>
                </a:solidFill>
              </a:rPr>
              <a:t>What</a:t>
            </a:r>
            <a:r>
              <a:rPr lang="fr-BE" sz="2000" b="1" dirty="0">
                <a:solidFill>
                  <a:schemeClr val="bg2"/>
                </a:solidFill>
              </a:rPr>
              <a:t> </a:t>
            </a:r>
            <a:r>
              <a:rPr lang="fr-BE" sz="2000" b="1" dirty="0" err="1">
                <a:solidFill>
                  <a:schemeClr val="bg2"/>
                </a:solidFill>
              </a:rPr>
              <a:t>we</a:t>
            </a:r>
            <a:r>
              <a:rPr lang="fr-BE" sz="2000" b="1" dirty="0">
                <a:solidFill>
                  <a:schemeClr val="bg2"/>
                </a:solidFill>
              </a:rPr>
              <a:t> </a:t>
            </a:r>
            <a:r>
              <a:rPr lang="fr-BE" sz="2000" b="1" dirty="0" err="1">
                <a:solidFill>
                  <a:schemeClr val="bg2"/>
                </a:solidFill>
              </a:rPr>
              <a:t>want</a:t>
            </a:r>
            <a:r>
              <a:rPr lang="fr-BE" sz="2000" b="1" dirty="0">
                <a:solidFill>
                  <a:schemeClr val="bg2"/>
                </a:solidFill>
              </a:rPr>
              <a:t> to </a:t>
            </a:r>
            <a:r>
              <a:rPr lang="fr-BE" sz="2000" b="1" dirty="0" err="1">
                <a:solidFill>
                  <a:schemeClr val="bg2"/>
                </a:solidFill>
              </a:rPr>
              <a:t>achieve</a:t>
            </a:r>
            <a:endParaRPr lang="fr-BE" sz="2000" b="1" dirty="0">
              <a:solidFill>
                <a:schemeClr val="bg2"/>
              </a:solidFill>
            </a:endParaRP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Doubling the size of the Western Balkan’ economies within the next decade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err="1"/>
              <a:t>Incentivising</a:t>
            </a:r>
            <a:r>
              <a:rPr lang="en-US" sz="1800" dirty="0"/>
              <a:t> countries to accelerate the adoption and implementation of the EU acquis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Accelerate the accession process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IE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7695263-4ADC-BD0A-4CB8-FEAF37FF9B91}"/>
              </a:ext>
            </a:extLst>
          </p:cNvPr>
          <p:cNvGrpSpPr/>
          <p:nvPr/>
        </p:nvGrpSpPr>
        <p:grpSpPr>
          <a:xfrm>
            <a:off x="9036695" y="2284546"/>
            <a:ext cx="2561792" cy="2561792"/>
            <a:chOff x="9188870" y="2272719"/>
            <a:chExt cx="2561792" cy="2561792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0CAE4D44-9FD5-A2D6-4E85-F9A819822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88870" y="2272719"/>
              <a:ext cx="2561792" cy="2561792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CAF230C-2349-8D7B-5EBD-D0C1857C1F4E}"/>
                </a:ext>
              </a:extLst>
            </p:cNvPr>
            <p:cNvSpPr/>
            <p:nvPr/>
          </p:nvSpPr>
          <p:spPr>
            <a:xfrm>
              <a:off x="9591419" y="2675268"/>
              <a:ext cx="1756693" cy="175669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/>
                <a:t>&lt;&lt;&lt;&lt;&lt;&lt;&lt;&lt;&lt;&lt;&lt;&lt;&lt;&lt;&lt;&lt;</a:t>
              </a:r>
              <a:endParaRPr lang="en-IE" dirty="0"/>
            </a:p>
          </p:txBody>
        </p:sp>
        <p:pic>
          <p:nvPicPr>
            <p:cNvPr id="23" name="Picture 22" descr="Payment">
              <a:extLst>
                <a:ext uri="{FF2B5EF4-FFF2-40B4-BE49-F238E27FC236}">
                  <a16:creationId xmlns:a16="http://schemas.microsoft.com/office/drawing/2014/main" id="{45561CB1-3C84-D2EE-8128-DABC703CC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6823" y="2934025"/>
              <a:ext cx="1120395" cy="12310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24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76767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E6332E-FA85-33D5-9FFD-EB3173665121}"/>
              </a:ext>
            </a:extLst>
          </p:cNvPr>
          <p:cNvSpPr txBox="1"/>
          <p:nvPr/>
        </p:nvSpPr>
        <p:spPr>
          <a:xfrm>
            <a:off x="970722" y="1605371"/>
            <a:ext cx="907815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1800" dirty="0"/>
              <a:t>To enhance economic integration with the </a:t>
            </a:r>
            <a:r>
              <a:rPr lang="en-US" sz="1800" b="1" dirty="0"/>
              <a:t>European Union’s Single market.</a:t>
            </a:r>
            <a:endParaRPr lang="en-US" sz="1800" dirty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boost economic integration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within the Western Balkans through the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Common Regional Market</a:t>
            </a:r>
            <a:r>
              <a:rPr lang="en-US" sz="1800" dirty="0"/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accelerate fundamental reforms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aimed at accelerating accession, improving economic growth and strengthening regional stability.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increase financial assistance conditional on implementing reforms </a:t>
            </a:r>
            <a:r>
              <a:rPr lang="en-US" sz="1800" dirty="0"/>
              <a:t>through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 new financing instrument: the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Reform and Growth Facility for the Western Balkans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worth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EUR 6 billion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(among which EUR 2 billion are part of the MFF review proposal).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tabLst/>
              <a:defRPr/>
            </a:pPr>
            <a:endParaRPr lang="en-US" sz="1800" dirty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four pillars are interdependent and mutually reinforce one another. At the center will be the Western Balkans Facility with strong conditionality on the progress on the necessary reforms.</a:t>
            </a:r>
            <a:endParaRPr lang="en-IE" sz="1800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12452A62-6E38-9A03-7F2C-A46CF22E1EDF}"/>
              </a:ext>
            </a:extLst>
          </p:cNvPr>
          <p:cNvSpPr txBox="1">
            <a:spLocks/>
          </p:cNvSpPr>
          <p:nvPr/>
        </p:nvSpPr>
        <p:spPr>
          <a:xfrm>
            <a:off x="1035183" y="302538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500" b="1" dirty="0"/>
              <a:t>A Growth Plan built on four pillars</a:t>
            </a:r>
          </a:p>
          <a:p>
            <a:r>
              <a:rPr lang="en-US" sz="2500" dirty="0"/>
              <a:t>Economic growth through reforms and economic integration</a:t>
            </a:r>
          </a:p>
        </p:txBody>
      </p:sp>
      <p:pic>
        <p:nvPicPr>
          <p:cNvPr id="4" name="Picture 3" descr="A orange gear with a number one&#10;&#10;Description automatically generated">
            <a:extLst>
              <a:ext uri="{FF2B5EF4-FFF2-40B4-BE49-F238E27FC236}">
                <a16:creationId xmlns:a16="http://schemas.microsoft.com/office/drawing/2014/main" id="{8DA273F0-9395-66AA-E222-AF7EDEAA6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56" y="1522401"/>
            <a:ext cx="523927" cy="533234"/>
          </a:xfrm>
          <a:prstGeom prst="rect">
            <a:avLst/>
          </a:prstGeom>
        </p:spPr>
      </p:pic>
      <p:pic>
        <p:nvPicPr>
          <p:cNvPr id="6" name="Picture 5" descr="A blue and white gear with a number 2&#10;&#10;Description automatically generated">
            <a:extLst>
              <a:ext uri="{FF2B5EF4-FFF2-40B4-BE49-F238E27FC236}">
                <a16:creationId xmlns:a16="http://schemas.microsoft.com/office/drawing/2014/main" id="{1A06F0F2-C311-7CEC-87BE-70D2EB504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30" y="2036893"/>
            <a:ext cx="561544" cy="535949"/>
          </a:xfrm>
          <a:prstGeom prst="rect">
            <a:avLst/>
          </a:prstGeom>
        </p:spPr>
      </p:pic>
      <p:pic>
        <p:nvPicPr>
          <p:cNvPr id="9" name="Picture 8" descr="A green and white gear with a number&#10;&#10;Description automatically generated">
            <a:extLst>
              <a:ext uri="{FF2B5EF4-FFF2-40B4-BE49-F238E27FC236}">
                <a16:creationId xmlns:a16="http://schemas.microsoft.com/office/drawing/2014/main" id="{EE08B358-5834-3CB5-9A4E-C06DA7D367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73" y="2831772"/>
            <a:ext cx="502597" cy="519661"/>
          </a:xfrm>
          <a:prstGeom prst="rect">
            <a:avLst/>
          </a:prstGeom>
        </p:spPr>
      </p:pic>
      <p:pic>
        <p:nvPicPr>
          <p:cNvPr id="11" name="Picture 10" descr="A yellow gear with a number four&#10;&#10;Description automatically generated">
            <a:extLst>
              <a:ext uri="{FF2B5EF4-FFF2-40B4-BE49-F238E27FC236}">
                <a16:creationId xmlns:a16="http://schemas.microsoft.com/office/drawing/2014/main" id="{B9DB9632-1E51-AC2F-C71B-AE02B81DC2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812" y="3613793"/>
            <a:ext cx="538664" cy="519661"/>
          </a:xfrm>
          <a:prstGeom prst="rect">
            <a:avLst/>
          </a:prstGeom>
        </p:spPr>
      </p:pic>
      <p:pic>
        <p:nvPicPr>
          <p:cNvPr id="13" name="Picture 12" descr="A screenshot of a phone&#10;&#10;Description automatically generated">
            <a:extLst>
              <a:ext uri="{FF2B5EF4-FFF2-40B4-BE49-F238E27FC236}">
                <a16:creationId xmlns:a16="http://schemas.microsoft.com/office/drawing/2014/main" id="{9C380225-F8C8-66C4-81EF-1F62955ADE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9854" y="826828"/>
            <a:ext cx="2242146" cy="50492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76767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C66787-52CB-BB1A-5AA2-392D10B5C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263" y="0"/>
            <a:ext cx="1503825" cy="13678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BF94EA-8CD5-2DAB-7AC6-12B015431030}"/>
              </a:ext>
            </a:extLst>
          </p:cNvPr>
          <p:cNvSpPr txBox="1"/>
          <p:nvPr/>
        </p:nvSpPr>
        <p:spPr>
          <a:xfrm>
            <a:off x="1038225" y="1602764"/>
            <a:ext cx="1024739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The EU will open certain areas of the EU Single Market to the Western Balkan, bringing tangible benefits to its citizen prior to accession.</a:t>
            </a:r>
          </a:p>
          <a:p>
            <a:endParaRPr lang="en-US" sz="1800" dirty="0"/>
          </a:p>
          <a:p>
            <a:r>
              <a:rPr lang="en-US" sz="1800" dirty="0"/>
              <a:t>The focus will be on the following seven initial priority areas:</a:t>
            </a:r>
          </a:p>
          <a:p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Free movement of goods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Free movement of services and workers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Access to the Single Euro Payments Area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Facilitation of Road transport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Integration and de-</a:t>
            </a:r>
            <a:r>
              <a:rPr lang="en-US" sz="1800" dirty="0" err="1"/>
              <a:t>carbonisation</a:t>
            </a:r>
            <a:r>
              <a:rPr lang="en-US" sz="1800" dirty="0"/>
              <a:t> of the Energy Markets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Digital Single Market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Integration into industrial supply chains 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Access to the EU’s Single market will only be granted if the Western Balkan countries give their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neighbours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access to their own market (pillar 2). </a:t>
            </a:r>
            <a:endParaRPr lang="en-IE" sz="1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9DE5A5-977F-5988-38BD-877109078F00}"/>
              </a:ext>
            </a:extLst>
          </p:cNvPr>
          <p:cNvSpPr txBox="1"/>
          <p:nvPr/>
        </p:nvSpPr>
        <p:spPr>
          <a:xfrm>
            <a:off x="2628530" y="145311"/>
            <a:ext cx="91770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Bringing the Western Balkans closer to the EU single market</a:t>
            </a:r>
            <a:endParaRPr lang="en-IE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014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76767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F0BB96-F9F2-0900-17DC-744326FF4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592" y="152902"/>
            <a:ext cx="1375886" cy="13678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F1B5F2-0E9B-CCA7-E23E-5722373A8278}"/>
              </a:ext>
            </a:extLst>
          </p:cNvPr>
          <p:cNvSpPr txBox="1"/>
          <p:nvPr/>
        </p:nvSpPr>
        <p:spPr>
          <a:xfrm>
            <a:off x="2601828" y="361589"/>
            <a:ext cx="92853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Deepening the Regional Economic Integration within the Western Balkans</a:t>
            </a:r>
            <a:endParaRPr lang="en-IE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5F48704-78D1-12B1-3DAC-95F38B05DACE}"/>
              </a:ext>
            </a:extLst>
          </p:cNvPr>
          <p:cNvSpPr txBox="1">
            <a:spLocks/>
          </p:cNvSpPr>
          <p:nvPr/>
        </p:nvSpPr>
        <p:spPr>
          <a:xfrm>
            <a:off x="1658781" y="1874049"/>
            <a:ext cx="4192224" cy="38788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/>
            <a:r>
              <a:rPr lang="en-GB" sz="1800" dirty="0"/>
              <a:t>The </a:t>
            </a:r>
            <a:r>
              <a:rPr lang="en-GB" sz="1800" b="1" dirty="0"/>
              <a:t>Common Regional Market </a:t>
            </a:r>
            <a:br>
              <a:rPr lang="en-GB" sz="1800" b="1" dirty="0"/>
            </a:br>
            <a:r>
              <a:rPr lang="en-GB" sz="1800" b="1" dirty="0"/>
              <a:t>(CRM)</a:t>
            </a:r>
            <a:r>
              <a:rPr lang="en-US" sz="1800" b="1" dirty="0"/>
              <a:t> </a:t>
            </a:r>
            <a:r>
              <a:rPr lang="en-US" sz="1800" dirty="0"/>
              <a:t>is vital to overcome small fragmented markets, make businesses competitive, attract investors and retain workers. Based on EU rules, it is a stepping-stone to the opportunities of the Single Market.</a:t>
            </a:r>
          </a:p>
          <a:p>
            <a:pPr marL="114300"/>
            <a:endParaRPr lang="en-US" sz="1800" dirty="0"/>
          </a:p>
          <a:p>
            <a:pPr marL="114300"/>
            <a:r>
              <a:rPr lang="en-US" sz="1800" dirty="0"/>
              <a:t>Substantial opportunities for </a:t>
            </a:r>
            <a:r>
              <a:rPr lang="en-US" sz="1800" b="1" dirty="0"/>
              <a:t>integration in the EU’s single market</a:t>
            </a:r>
            <a:r>
              <a:rPr lang="en-US" sz="1800" dirty="0"/>
              <a:t> will happen only if the region delivers on regional economic integration. </a:t>
            </a:r>
          </a:p>
          <a:p>
            <a:endParaRPr lang="en-IE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611F0-98A5-FF4B-9E00-60A43F120CFD}"/>
              </a:ext>
            </a:extLst>
          </p:cNvPr>
          <p:cNvSpPr txBox="1">
            <a:spLocks/>
          </p:cNvSpPr>
          <p:nvPr/>
        </p:nvSpPr>
        <p:spPr>
          <a:xfrm>
            <a:off x="6816442" y="3397191"/>
            <a:ext cx="3751612" cy="367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Partners that are not fully committed to the CRM 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cannot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expect to benefit from the opportunities for single market integration.</a:t>
            </a:r>
          </a:p>
          <a:p>
            <a:pPr marL="114300" indent="0">
              <a:buNone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marL="114300" indent="0">
              <a:buNone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However, you can only block yourself and not your 5 partners.</a:t>
            </a:r>
          </a:p>
          <a:p>
            <a:endParaRPr lang="en-IE" sz="1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A9CF364-1262-9FFE-6D69-853D16679C1D}"/>
              </a:ext>
            </a:extLst>
          </p:cNvPr>
          <p:cNvGrpSpPr/>
          <p:nvPr/>
        </p:nvGrpSpPr>
        <p:grpSpPr>
          <a:xfrm>
            <a:off x="693344" y="3994588"/>
            <a:ext cx="895352" cy="894037"/>
            <a:chOff x="3800473" y="5777066"/>
            <a:chExt cx="895352" cy="89403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0A8F54-3FFA-5047-CF50-A528F11D8BAB}"/>
                </a:ext>
              </a:extLst>
            </p:cNvPr>
            <p:cNvGrpSpPr/>
            <p:nvPr/>
          </p:nvGrpSpPr>
          <p:grpSpPr>
            <a:xfrm>
              <a:off x="3800473" y="5777066"/>
              <a:ext cx="895352" cy="894037"/>
              <a:chOff x="3800474" y="5559101"/>
              <a:chExt cx="695325" cy="694304"/>
            </a:xfrm>
          </p:grpSpPr>
          <p:sp>
            <p:nvSpPr>
              <p:cNvPr id="11" name="Graphic 44" descr="Single gear with solid fill">
                <a:extLst>
                  <a:ext uri="{FF2B5EF4-FFF2-40B4-BE49-F238E27FC236}">
                    <a16:creationId xmlns:a16="http://schemas.microsoft.com/office/drawing/2014/main" id="{8AB07853-E566-C85C-2282-A46A5B980944}"/>
                  </a:ext>
                </a:extLst>
              </p:cNvPr>
              <p:cNvSpPr/>
              <p:nvPr/>
            </p:nvSpPr>
            <p:spPr>
              <a:xfrm>
                <a:off x="3800474" y="5559101"/>
                <a:ext cx="695325" cy="694304"/>
              </a:xfrm>
              <a:custGeom>
                <a:avLst/>
                <a:gdLst>
                  <a:gd name="connsiteX0" fmla="*/ 323850 w 648652"/>
                  <a:gd name="connsiteY0" fmla="*/ 438150 h 647700"/>
                  <a:gd name="connsiteX1" fmla="*/ 209550 w 648652"/>
                  <a:gd name="connsiteY1" fmla="*/ 323850 h 647700"/>
                  <a:gd name="connsiteX2" fmla="*/ 323850 w 648652"/>
                  <a:gd name="connsiteY2" fmla="*/ 209550 h 647700"/>
                  <a:gd name="connsiteX3" fmla="*/ 438150 w 648652"/>
                  <a:gd name="connsiteY3" fmla="*/ 323850 h 647700"/>
                  <a:gd name="connsiteX4" fmla="*/ 323850 w 648652"/>
                  <a:gd name="connsiteY4" fmla="*/ 438150 h 647700"/>
                  <a:gd name="connsiteX5" fmla="*/ 581025 w 648652"/>
                  <a:gd name="connsiteY5" fmla="*/ 252413 h 647700"/>
                  <a:gd name="connsiteX6" fmla="*/ 556260 w 648652"/>
                  <a:gd name="connsiteY6" fmla="*/ 193358 h 647700"/>
                  <a:gd name="connsiteX7" fmla="*/ 580073 w 648652"/>
                  <a:gd name="connsiteY7" fmla="*/ 121920 h 647700"/>
                  <a:gd name="connsiteX8" fmla="*/ 525780 w 648652"/>
                  <a:gd name="connsiteY8" fmla="*/ 67628 h 647700"/>
                  <a:gd name="connsiteX9" fmla="*/ 454343 w 648652"/>
                  <a:gd name="connsiteY9" fmla="*/ 91440 h 647700"/>
                  <a:gd name="connsiteX10" fmla="*/ 394335 w 648652"/>
                  <a:gd name="connsiteY10" fmla="*/ 66675 h 647700"/>
                  <a:gd name="connsiteX11" fmla="*/ 361950 w 648652"/>
                  <a:gd name="connsiteY11" fmla="*/ 0 h 647700"/>
                  <a:gd name="connsiteX12" fmla="*/ 285750 w 648652"/>
                  <a:gd name="connsiteY12" fmla="*/ 0 h 647700"/>
                  <a:gd name="connsiteX13" fmla="*/ 252413 w 648652"/>
                  <a:gd name="connsiteY13" fmla="*/ 66675 h 647700"/>
                  <a:gd name="connsiteX14" fmla="*/ 193358 w 648652"/>
                  <a:gd name="connsiteY14" fmla="*/ 91440 h 647700"/>
                  <a:gd name="connsiteX15" fmla="*/ 121920 w 648652"/>
                  <a:gd name="connsiteY15" fmla="*/ 67628 h 647700"/>
                  <a:gd name="connsiteX16" fmla="*/ 67628 w 648652"/>
                  <a:gd name="connsiteY16" fmla="*/ 121920 h 647700"/>
                  <a:gd name="connsiteX17" fmla="*/ 91440 w 648652"/>
                  <a:gd name="connsiteY17" fmla="*/ 193358 h 647700"/>
                  <a:gd name="connsiteX18" fmla="*/ 66675 w 648652"/>
                  <a:gd name="connsiteY18" fmla="*/ 253365 h 647700"/>
                  <a:gd name="connsiteX19" fmla="*/ 0 w 648652"/>
                  <a:gd name="connsiteY19" fmla="*/ 285750 h 647700"/>
                  <a:gd name="connsiteX20" fmla="*/ 0 w 648652"/>
                  <a:gd name="connsiteY20" fmla="*/ 361950 h 647700"/>
                  <a:gd name="connsiteX21" fmla="*/ 66675 w 648652"/>
                  <a:gd name="connsiteY21" fmla="*/ 395288 h 647700"/>
                  <a:gd name="connsiteX22" fmla="*/ 91440 w 648652"/>
                  <a:gd name="connsiteY22" fmla="*/ 454343 h 647700"/>
                  <a:gd name="connsiteX23" fmla="*/ 67628 w 648652"/>
                  <a:gd name="connsiteY23" fmla="*/ 525780 h 647700"/>
                  <a:gd name="connsiteX24" fmla="*/ 121920 w 648652"/>
                  <a:gd name="connsiteY24" fmla="*/ 580073 h 647700"/>
                  <a:gd name="connsiteX25" fmla="*/ 193358 w 648652"/>
                  <a:gd name="connsiteY25" fmla="*/ 556260 h 647700"/>
                  <a:gd name="connsiteX26" fmla="*/ 253365 w 648652"/>
                  <a:gd name="connsiteY26" fmla="*/ 581025 h 647700"/>
                  <a:gd name="connsiteX27" fmla="*/ 286703 w 648652"/>
                  <a:gd name="connsiteY27" fmla="*/ 647700 h 647700"/>
                  <a:gd name="connsiteX28" fmla="*/ 362903 w 648652"/>
                  <a:gd name="connsiteY28" fmla="*/ 647700 h 647700"/>
                  <a:gd name="connsiteX29" fmla="*/ 396240 w 648652"/>
                  <a:gd name="connsiteY29" fmla="*/ 581025 h 647700"/>
                  <a:gd name="connsiteX30" fmla="*/ 455295 w 648652"/>
                  <a:gd name="connsiteY30" fmla="*/ 556260 h 647700"/>
                  <a:gd name="connsiteX31" fmla="*/ 526733 w 648652"/>
                  <a:gd name="connsiteY31" fmla="*/ 580073 h 647700"/>
                  <a:gd name="connsiteX32" fmla="*/ 581025 w 648652"/>
                  <a:gd name="connsiteY32" fmla="*/ 525780 h 647700"/>
                  <a:gd name="connsiteX33" fmla="*/ 557213 w 648652"/>
                  <a:gd name="connsiteY33" fmla="*/ 454343 h 647700"/>
                  <a:gd name="connsiteX34" fmla="*/ 581978 w 648652"/>
                  <a:gd name="connsiteY34" fmla="*/ 394335 h 647700"/>
                  <a:gd name="connsiteX35" fmla="*/ 648653 w 648652"/>
                  <a:gd name="connsiteY35" fmla="*/ 360998 h 647700"/>
                  <a:gd name="connsiteX36" fmla="*/ 648653 w 648652"/>
                  <a:gd name="connsiteY36" fmla="*/ 284798 h 647700"/>
                  <a:gd name="connsiteX37" fmla="*/ 581025 w 648652"/>
                  <a:gd name="connsiteY37" fmla="*/ 25241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48652" h="647700">
                    <a:moveTo>
                      <a:pt x="323850" y="438150"/>
                    </a:moveTo>
                    <a:cubicBezTo>
                      <a:pt x="260985" y="438150"/>
                      <a:pt x="209550" y="386715"/>
                      <a:pt x="209550" y="323850"/>
                    </a:cubicBezTo>
                    <a:cubicBezTo>
                      <a:pt x="209550" y="260985"/>
                      <a:pt x="260985" y="209550"/>
                      <a:pt x="323850" y="209550"/>
                    </a:cubicBezTo>
                    <a:cubicBezTo>
                      <a:pt x="386715" y="209550"/>
                      <a:pt x="438150" y="260985"/>
                      <a:pt x="438150" y="323850"/>
                    </a:cubicBezTo>
                    <a:cubicBezTo>
                      <a:pt x="438150" y="386715"/>
                      <a:pt x="386715" y="438150"/>
                      <a:pt x="323850" y="438150"/>
                    </a:cubicBezTo>
                    <a:close/>
                    <a:moveTo>
                      <a:pt x="581025" y="252413"/>
                    </a:moveTo>
                    <a:cubicBezTo>
                      <a:pt x="575310" y="231458"/>
                      <a:pt x="566738" y="211455"/>
                      <a:pt x="556260" y="193358"/>
                    </a:cubicBezTo>
                    <a:lnTo>
                      <a:pt x="580073" y="121920"/>
                    </a:lnTo>
                    <a:lnTo>
                      <a:pt x="525780" y="67628"/>
                    </a:lnTo>
                    <a:lnTo>
                      <a:pt x="454343" y="91440"/>
                    </a:lnTo>
                    <a:cubicBezTo>
                      <a:pt x="435293" y="80963"/>
                      <a:pt x="415290" y="72390"/>
                      <a:pt x="394335" y="66675"/>
                    </a:cubicBezTo>
                    <a:lnTo>
                      <a:pt x="361950" y="0"/>
                    </a:lnTo>
                    <a:lnTo>
                      <a:pt x="285750" y="0"/>
                    </a:lnTo>
                    <a:lnTo>
                      <a:pt x="252413" y="66675"/>
                    </a:lnTo>
                    <a:cubicBezTo>
                      <a:pt x="231458" y="72390"/>
                      <a:pt x="211455" y="80963"/>
                      <a:pt x="193358" y="91440"/>
                    </a:cubicBezTo>
                    <a:lnTo>
                      <a:pt x="121920" y="67628"/>
                    </a:lnTo>
                    <a:lnTo>
                      <a:pt x="67628" y="121920"/>
                    </a:lnTo>
                    <a:lnTo>
                      <a:pt x="91440" y="193358"/>
                    </a:lnTo>
                    <a:cubicBezTo>
                      <a:pt x="80963" y="212408"/>
                      <a:pt x="72390" y="232410"/>
                      <a:pt x="66675" y="253365"/>
                    </a:cubicBezTo>
                    <a:lnTo>
                      <a:pt x="0" y="285750"/>
                    </a:lnTo>
                    <a:lnTo>
                      <a:pt x="0" y="361950"/>
                    </a:lnTo>
                    <a:lnTo>
                      <a:pt x="66675" y="395288"/>
                    </a:lnTo>
                    <a:cubicBezTo>
                      <a:pt x="72390" y="416243"/>
                      <a:pt x="80963" y="436245"/>
                      <a:pt x="91440" y="454343"/>
                    </a:cubicBezTo>
                    <a:lnTo>
                      <a:pt x="67628" y="525780"/>
                    </a:lnTo>
                    <a:lnTo>
                      <a:pt x="121920" y="580073"/>
                    </a:lnTo>
                    <a:lnTo>
                      <a:pt x="193358" y="556260"/>
                    </a:lnTo>
                    <a:cubicBezTo>
                      <a:pt x="212408" y="566738"/>
                      <a:pt x="232410" y="575310"/>
                      <a:pt x="253365" y="581025"/>
                    </a:cubicBezTo>
                    <a:lnTo>
                      <a:pt x="286703" y="647700"/>
                    </a:lnTo>
                    <a:lnTo>
                      <a:pt x="362903" y="647700"/>
                    </a:lnTo>
                    <a:lnTo>
                      <a:pt x="396240" y="581025"/>
                    </a:lnTo>
                    <a:cubicBezTo>
                      <a:pt x="417195" y="575310"/>
                      <a:pt x="437198" y="566738"/>
                      <a:pt x="455295" y="556260"/>
                    </a:cubicBezTo>
                    <a:lnTo>
                      <a:pt x="526733" y="580073"/>
                    </a:lnTo>
                    <a:lnTo>
                      <a:pt x="581025" y="525780"/>
                    </a:lnTo>
                    <a:lnTo>
                      <a:pt x="557213" y="454343"/>
                    </a:lnTo>
                    <a:cubicBezTo>
                      <a:pt x="567690" y="435293"/>
                      <a:pt x="576263" y="415290"/>
                      <a:pt x="581978" y="394335"/>
                    </a:cubicBezTo>
                    <a:lnTo>
                      <a:pt x="648653" y="360998"/>
                    </a:lnTo>
                    <a:lnTo>
                      <a:pt x="648653" y="284798"/>
                    </a:lnTo>
                    <a:lnTo>
                      <a:pt x="581025" y="252413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E69A697-6464-0BCE-18B7-D0FC544B5DB4}"/>
                  </a:ext>
                </a:extLst>
              </p:cNvPr>
              <p:cNvSpPr/>
              <p:nvPr/>
            </p:nvSpPr>
            <p:spPr>
              <a:xfrm>
                <a:off x="3982061" y="5740178"/>
                <a:ext cx="332150" cy="33215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8DCC8D-661E-C324-2D09-B8294FA0463B}"/>
                </a:ext>
              </a:extLst>
            </p:cNvPr>
            <p:cNvSpPr txBox="1"/>
            <p:nvPr/>
          </p:nvSpPr>
          <p:spPr>
            <a:xfrm>
              <a:off x="3993674" y="5900918"/>
              <a:ext cx="4708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3600" b="1" dirty="0">
                  <a:solidFill>
                    <a:schemeClr val="bg1"/>
                  </a:solidFill>
                </a:rPr>
                <a:t>2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164AED5-2328-9C77-D75B-BD9BEA47DF1D}"/>
              </a:ext>
            </a:extLst>
          </p:cNvPr>
          <p:cNvGrpSpPr/>
          <p:nvPr/>
        </p:nvGrpSpPr>
        <p:grpSpPr>
          <a:xfrm>
            <a:off x="698385" y="1857890"/>
            <a:ext cx="895352" cy="894037"/>
            <a:chOff x="3800473" y="5777066"/>
            <a:chExt cx="895352" cy="89403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A74AF7F-199C-A3B0-9492-2B5F79955D54}"/>
                </a:ext>
              </a:extLst>
            </p:cNvPr>
            <p:cNvGrpSpPr/>
            <p:nvPr/>
          </p:nvGrpSpPr>
          <p:grpSpPr>
            <a:xfrm>
              <a:off x="3800473" y="5777066"/>
              <a:ext cx="895352" cy="894037"/>
              <a:chOff x="3800474" y="5559101"/>
              <a:chExt cx="695325" cy="694304"/>
            </a:xfrm>
          </p:grpSpPr>
          <p:sp>
            <p:nvSpPr>
              <p:cNvPr id="16" name="Graphic 44" descr="Single gear with solid fill">
                <a:extLst>
                  <a:ext uri="{FF2B5EF4-FFF2-40B4-BE49-F238E27FC236}">
                    <a16:creationId xmlns:a16="http://schemas.microsoft.com/office/drawing/2014/main" id="{8BE548EC-91D2-EDC6-A99E-6D888F7C17D4}"/>
                  </a:ext>
                </a:extLst>
              </p:cNvPr>
              <p:cNvSpPr/>
              <p:nvPr/>
            </p:nvSpPr>
            <p:spPr>
              <a:xfrm>
                <a:off x="3800474" y="5559101"/>
                <a:ext cx="695325" cy="694304"/>
              </a:xfrm>
              <a:custGeom>
                <a:avLst/>
                <a:gdLst>
                  <a:gd name="connsiteX0" fmla="*/ 323850 w 648652"/>
                  <a:gd name="connsiteY0" fmla="*/ 438150 h 647700"/>
                  <a:gd name="connsiteX1" fmla="*/ 209550 w 648652"/>
                  <a:gd name="connsiteY1" fmla="*/ 323850 h 647700"/>
                  <a:gd name="connsiteX2" fmla="*/ 323850 w 648652"/>
                  <a:gd name="connsiteY2" fmla="*/ 209550 h 647700"/>
                  <a:gd name="connsiteX3" fmla="*/ 438150 w 648652"/>
                  <a:gd name="connsiteY3" fmla="*/ 323850 h 647700"/>
                  <a:gd name="connsiteX4" fmla="*/ 323850 w 648652"/>
                  <a:gd name="connsiteY4" fmla="*/ 438150 h 647700"/>
                  <a:gd name="connsiteX5" fmla="*/ 581025 w 648652"/>
                  <a:gd name="connsiteY5" fmla="*/ 252413 h 647700"/>
                  <a:gd name="connsiteX6" fmla="*/ 556260 w 648652"/>
                  <a:gd name="connsiteY6" fmla="*/ 193358 h 647700"/>
                  <a:gd name="connsiteX7" fmla="*/ 580073 w 648652"/>
                  <a:gd name="connsiteY7" fmla="*/ 121920 h 647700"/>
                  <a:gd name="connsiteX8" fmla="*/ 525780 w 648652"/>
                  <a:gd name="connsiteY8" fmla="*/ 67628 h 647700"/>
                  <a:gd name="connsiteX9" fmla="*/ 454343 w 648652"/>
                  <a:gd name="connsiteY9" fmla="*/ 91440 h 647700"/>
                  <a:gd name="connsiteX10" fmla="*/ 394335 w 648652"/>
                  <a:gd name="connsiteY10" fmla="*/ 66675 h 647700"/>
                  <a:gd name="connsiteX11" fmla="*/ 361950 w 648652"/>
                  <a:gd name="connsiteY11" fmla="*/ 0 h 647700"/>
                  <a:gd name="connsiteX12" fmla="*/ 285750 w 648652"/>
                  <a:gd name="connsiteY12" fmla="*/ 0 h 647700"/>
                  <a:gd name="connsiteX13" fmla="*/ 252413 w 648652"/>
                  <a:gd name="connsiteY13" fmla="*/ 66675 h 647700"/>
                  <a:gd name="connsiteX14" fmla="*/ 193358 w 648652"/>
                  <a:gd name="connsiteY14" fmla="*/ 91440 h 647700"/>
                  <a:gd name="connsiteX15" fmla="*/ 121920 w 648652"/>
                  <a:gd name="connsiteY15" fmla="*/ 67628 h 647700"/>
                  <a:gd name="connsiteX16" fmla="*/ 67628 w 648652"/>
                  <a:gd name="connsiteY16" fmla="*/ 121920 h 647700"/>
                  <a:gd name="connsiteX17" fmla="*/ 91440 w 648652"/>
                  <a:gd name="connsiteY17" fmla="*/ 193358 h 647700"/>
                  <a:gd name="connsiteX18" fmla="*/ 66675 w 648652"/>
                  <a:gd name="connsiteY18" fmla="*/ 253365 h 647700"/>
                  <a:gd name="connsiteX19" fmla="*/ 0 w 648652"/>
                  <a:gd name="connsiteY19" fmla="*/ 285750 h 647700"/>
                  <a:gd name="connsiteX20" fmla="*/ 0 w 648652"/>
                  <a:gd name="connsiteY20" fmla="*/ 361950 h 647700"/>
                  <a:gd name="connsiteX21" fmla="*/ 66675 w 648652"/>
                  <a:gd name="connsiteY21" fmla="*/ 395288 h 647700"/>
                  <a:gd name="connsiteX22" fmla="*/ 91440 w 648652"/>
                  <a:gd name="connsiteY22" fmla="*/ 454343 h 647700"/>
                  <a:gd name="connsiteX23" fmla="*/ 67628 w 648652"/>
                  <a:gd name="connsiteY23" fmla="*/ 525780 h 647700"/>
                  <a:gd name="connsiteX24" fmla="*/ 121920 w 648652"/>
                  <a:gd name="connsiteY24" fmla="*/ 580073 h 647700"/>
                  <a:gd name="connsiteX25" fmla="*/ 193358 w 648652"/>
                  <a:gd name="connsiteY25" fmla="*/ 556260 h 647700"/>
                  <a:gd name="connsiteX26" fmla="*/ 253365 w 648652"/>
                  <a:gd name="connsiteY26" fmla="*/ 581025 h 647700"/>
                  <a:gd name="connsiteX27" fmla="*/ 286703 w 648652"/>
                  <a:gd name="connsiteY27" fmla="*/ 647700 h 647700"/>
                  <a:gd name="connsiteX28" fmla="*/ 362903 w 648652"/>
                  <a:gd name="connsiteY28" fmla="*/ 647700 h 647700"/>
                  <a:gd name="connsiteX29" fmla="*/ 396240 w 648652"/>
                  <a:gd name="connsiteY29" fmla="*/ 581025 h 647700"/>
                  <a:gd name="connsiteX30" fmla="*/ 455295 w 648652"/>
                  <a:gd name="connsiteY30" fmla="*/ 556260 h 647700"/>
                  <a:gd name="connsiteX31" fmla="*/ 526733 w 648652"/>
                  <a:gd name="connsiteY31" fmla="*/ 580073 h 647700"/>
                  <a:gd name="connsiteX32" fmla="*/ 581025 w 648652"/>
                  <a:gd name="connsiteY32" fmla="*/ 525780 h 647700"/>
                  <a:gd name="connsiteX33" fmla="*/ 557213 w 648652"/>
                  <a:gd name="connsiteY33" fmla="*/ 454343 h 647700"/>
                  <a:gd name="connsiteX34" fmla="*/ 581978 w 648652"/>
                  <a:gd name="connsiteY34" fmla="*/ 394335 h 647700"/>
                  <a:gd name="connsiteX35" fmla="*/ 648653 w 648652"/>
                  <a:gd name="connsiteY35" fmla="*/ 360998 h 647700"/>
                  <a:gd name="connsiteX36" fmla="*/ 648653 w 648652"/>
                  <a:gd name="connsiteY36" fmla="*/ 284798 h 647700"/>
                  <a:gd name="connsiteX37" fmla="*/ 581025 w 648652"/>
                  <a:gd name="connsiteY37" fmla="*/ 25241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48652" h="647700">
                    <a:moveTo>
                      <a:pt x="323850" y="438150"/>
                    </a:moveTo>
                    <a:cubicBezTo>
                      <a:pt x="260985" y="438150"/>
                      <a:pt x="209550" y="386715"/>
                      <a:pt x="209550" y="323850"/>
                    </a:cubicBezTo>
                    <a:cubicBezTo>
                      <a:pt x="209550" y="260985"/>
                      <a:pt x="260985" y="209550"/>
                      <a:pt x="323850" y="209550"/>
                    </a:cubicBezTo>
                    <a:cubicBezTo>
                      <a:pt x="386715" y="209550"/>
                      <a:pt x="438150" y="260985"/>
                      <a:pt x="438150" y="323850"/>
                    </a:cubicBezTo>
                    <a:cubicBezTo>
                      <a:pt x="438150" y="386715"/>
                      <a:pt x="386715" y="438150"/>
                      <a:pt x="323850" y="438150"/>
                    </a:cubicBezTo>
                    <a:close/>
                    <a:moveTo>
                      <a:pt x="581025" y="252413"/>
                    </a:moveTo>
                    <a:cubicBezTo>
                      <a:pt x="575310" y="231458"/>
                      <a:pt x="566738" y="211455"/>
                      <a:pt x="556260" y="193358"/>
                    </a:cubicBezTo>
                    <a:lnTo>
                      <a:pt x="580073" y="121920"/>
                    </a:lnTo>
                    <a:lnTo>
                      <a:pt x="525780" y="67628"/>
                    </a:lnTo>
                    <a:lnTo>
                      <a:pt x="454343" y="91440"/>
                    </a:lnTo>
                    <a:cubicBezTo>
                      <a:pt x="435293" y="80963"/>
                      <a:pt x="415290" y="72390"/>
                      <a:pt x="394335" y="66675"/>
                    </a:cubicBezTo>
                    <a:lnTo>
                      <a:pt x="361950" y="0"/>
                    </a:lnTo>
                    <a:lnTo>
                      <a:pt x="285750" y="0"/>
                    </a:lnTo>
                    <a:lnTo>
                      <a:pt x="252413" y="66675"/>
                    </a:lnTo>
                    <a:cubicBezTo>
                      <a:pt x="231458" y="72390"/>
                      <a:pt x="211455" y="80963"/>
                      <a:pt x="193358" y="91440"/>
                    </a:cubicBezTo>
                    <a:lnTo>
                      <a:pt x="121920" y="67628"/>
                    </a:lnTo>
                    <a:lnTo>
                      <a:pt x="67628" y="121920"/>
                    </a:lnTo>
                    <a:lnTo>
                      <a:pt x="91440" y="193358"/>
                    </a:lnTo>
                    <a:cubicBezTo>
                      <a:pt x="80963" y="212408"/>
                      <a:pt x="72390" y="232410"/>
                      <a:pt x="66675" y="253365"/>
                    </a:cubicBezTo>
                    <a:lnTo>
                      <a:pt x="0" y="285750"/>
                    </a:lnTo>
                    <a:lnTo>
                      <a:pt x="0" y="361950"/>
                    </a:lnTo>
                    <a:lnTo>
                      <a:pt x="66675" y="395288"/>
                    </a:lnTo>
                    <a:cubicBezTo>
                      <a:pt x="72390" y="416243"/>
                      <a:pt x="80963" y="436245"/>
                      <a:pt x="91440" y="454343"/>
                    </a:cubicBezTo>
                    <a:lnTo>
                      <a:pt x="67628" y="525780"/>
                    </a:lnTo>
                    <a:lnTo>
                      <a:pt x="121920" y="580073"/>
                    </a:lnTo>
                    <a:lnTo>
                      <a:pt x="193358" y="556260"/>
                    </a:lnTo>
                    <a:cubicBezTo>
                      <a:pt x="212408" y="566738"/>
                      <a:pt x="232410" y="575310"/>
                      <a:pt x="253365" y="581025"/>
                    </a:cubicBezTo>
                    <a:lnTo>
                      <a:pt x="286703" y="647700"/>
                    </a:lnTo>
                    <a:lnTo>
                      <a:pt x="362903" y="647700"/>
                    </a:lnTo>
                    <a:lnTo>
                      <a:pt x="396240" y="581025"/>
                    </a:lnTo>
                    <a:cubicBezTo>
                      <a:pt x="417195" y="575310"/>
                      <a:pt x="437198" y="566738"/>
                      <a:pt x="455295" y="556260"/>
                    </a:cubicBezTo>
                    <a:lnTo>
                      <a:pt x="526733" y="580073"/>
                    </a:lnTo>
                    <a:lnTo>
                      <a:pt x="581025" y="525780"/>
                    </a:lnTo>
                    <a:lnTo>
                      <a:pt x="557213" y="454343"/>
                    </a:lnTo>
                    <a:cubicBezTo>
                      <a:pt x="567690" y="435293"/>
                      <a:pt x="576263" y="415290"/>
                      <a:pt x="581978" y="394335"/>
                    </a:cubicBezTo>
                    <a:lnTo>
                      <a:pt x="648653" y="360998"/>
                    </a:lnTo>
                    <a:lnTo>
                      <a:pt x="648653" y="284798"/>
                    </a:lnTo>
                    <a:lnTo>
                      <a:pt x="581025" y="252413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890797B-5C98-6124-CA8D-D0300DDB1972}"/>
                  </a:ext>
                </a:extLst>
              </p:cNvPr>
              <p:cNvSpPr/>
              <p:nvPr/>
            </p:nvSpPr>
            <p:spPr>
              <a:xfrm>
                <a:off x="3982061" y="5740178"/>
                <a:ext cx="332150" cy="33215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D9EF2F-728B-562A-9126-5A0BC8373A8A}"/>
                </a:ext>
              </a:extLst>
            </p:cNvPr>
            <p:cNvSpPr txBox="1"/>
            <p:nvPr/>
          </p:nvSpPr>
          <p:spPr>
            <a:xfrm>
              <a:off x="3993674" y="5900918"/>
              <a:ext cx="4708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3600" b="1" dirty="0">
                  <a:solidFill>
                    <a:schemeClr val="bg1"/>
                  </a:solidFill>
                </a:rPr>
                <a:t>1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7CB40DB-1660-7558-7820-77B4C6DC38F3}"/>
              </a:ext>
            </a:extLst>
          </p:cNvPr>
          <p:cNvGrpSpPr/>
          <p:nvPr/>
        </p:nvGrpSpPr>
        <p:grpSpPr>
          <a:xfrm>
            <a:off x="5921090" y="3366449"/>
            <a:ext cx="895352" cy="894037"/>
            <a:chOff x="3800473" y="5777066"/>
            <a:chExt cx="895352" cy="89403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230B3BB-DC4C-8092-F1B9-CF83FE2E175F}"/>
                </a:ext>
              </a:extLst>
            </p:cNvPr>
            <p:cNvGrpSpPr/>
            <p:nvPr/>
          </p:nvGrpSpPr>
          <p:grpSpPr>
            <a:xfrm>
              <a:off x="3800473" y="5777066"/>
              <a:ext cx="895352" cy="894037"/>
              <a:chOff x="3800474" y="5559101"/>
              <a:chExt cx="695325" cy="694304"/>
            </a:xfrm>
          </p:grpSpPr>
          <p:sp>
            <p:nvSpPr>
              <p:cNvPr id="21" name="Graphic 44" descr="Single gear with solid fill">
                <a:extLst>
                  <a:ext uri="{FF2B5EF4-FFF2-40B4-BE49-F238E27FC236}">
                    <a16:creationId xmlns:a16="http://schemas.microsoft.com/office/drawing/2014/main" id="{B386BFD4-EF92-3616-3D44-10DDDA95AD1C}"/>
                  </a:ext>
                </a:extLst>
              </p:cNvPr>
              <p:cNvSpPr/>
              <p:nvPr/>
            </p:nvSpPr>
            <p:spPr>
              <a:xfrm>
                <a:off x="3800474" y="5559101"/>
                <a:ext cx="695325" cy="694304"/>
              </a:xfrm>
              <a:custGeom>
                <a:avLst/>
                <a:gdLst>
                  <a:gd name="connsiteX0" fmla="*/ 323850 w 648652"/>
                  <a:gd name="connsiteY0" fmla="*/ 438150 h 647700"/>
                  <a:gd name="connsiteX1" fmla="*/ 209550 w 648652"/>
                  <a:gd name="connsiteY1" fmla="*/ 323850 h 647700"/>
                  <a:gd name="connsiteX2" fmla="*/ 323850 w 648652"/>
                  <a:gd name="connsiteY2" fmla="*/ 209550 h 647700"/>
                  <a:gd name="connsiteX3" fmla="*/ 438150 w 648652"/>
                  <a:gd name="connsiteY3" fmla="*/ 323850 h 647700"/>
                  <a:gd name="connsiteX4" fmla="*/ 323850 w 648652"/>
                  <a:gd name="connsiteY4" fmla="*/ 438150 h 647700"/>
                  <a:gd name="connsiteX5" fmla="*/ 581025 w 648652"/>
                  <a:gd name="connsiteY5" fmla="*/ 252413 h 647700"/>
                  <a:gd name="connsiteX6" fmla="*/ 556260 w 648652"/>
                  <a:gd name="connsiteY6" fmla="*/ 193358 h 647700"/>
                  <a:gd name="connsiteX7" fmla="*/ 580073 w 648652"/>
                  <a:gd name="connsiteY7" fmla="*/ 121920 h 647700"/>
                  <a:gd name="connsiteX8" fmla="*/ 525780 w 648652"/>
                  <a:gd name="connsiteY8" fmla="*/ 67628 h 647700"/>
                  <a:gd name="connsiteX9" fmla="*/ 454343 w 648652"/>
                  <a:gd name="connsiteY9" fmla="*/ 91440 h 647700"/>
                  <a:gd name="connsiteX10" fmla="*/ 394335 w 648652"/>
                  <a:gd name="connsiteY10" fmla="*/ 66675 h 647700"/>
                  <a:gd name="connsiteX11" fmla="*/ 361950 w 648652"/>
                  <a:gd name="connsiteY11" fmla="*/ 0 h 647700"/>
                  <a:gd name="connsiteX12" fmla="*/ 285750 w 648652"/>
                  <a:gd name="connsiteY12" fmla="*/ 0 h 647700"/>
                  <a:gd name="connsiteX13" fmla="*/ 252413 w 648652"/>
                  <a:gd name="connsiteY13" fmla="*/ 66675 h 647700"/>
                  <a:gd name="connsiteX14" fmla="*/ 193358 w 648652"/>
                  <a:gd name="connsiteY14" fmla="*/ 91440 h 647700"/>
                  <a:gd name="connsiteX15" fmla="*/ 121920 w 648652"/>
                  <a:gd name="connsiteY15" fmla="*/ 67628 h 647700"/>
                  <a:gd name="connsiteX16" fmla="*/ 67628 w 648652"/>
                  <a:gd name="connsiteY16" fmla="*/ 121920 h 647700"/>
                  <a:gd name="connsiteX17" fmla="*/ 91440 w 648652"/>
                  <a:gd name="connsiteY17" fmla="*/ 193358 h 647700"/>
                  <a:gd name="connsiteX18" fmla="*/ 66675 w 648652"/>
                  <a:gd name="connsiteY18" fmla="*/ 253365 h 647700"/>
                  <a:gd name="connsiteX19" fmla="*/ 0 w 648652"/>
                  <a:gd name="connsiteY19" fmla="*/ 285750 h 647700"/>
                  <a:gd name="connsiteX20" fmla="*/ 0 w 648652"/>
                  <a:gd name="connsiteY20" fmla="*/ 361950 h 647700"/>
                  <a:gd name="connsiteX21" fmla="*/ 66675 w 648652"/>
                  <a:gd name="connsiteY21" fmla="*/ 395288 h 647700"/>
                  <a:gd name="connsiteX22" fmla="*/ 91440 w 648652"/>
                  <a:gd name="connsiteY22" fmla="*/ 454343 h 647700"/>
                  <a:gd name="connsiteX23" fmla="*/ 67628 w 648652"/>
                  <a:gd name="connsiteY23" fmla="*/ 525780 h 647700"/>
                  <a:gd name="connsiteX24" fmla="*/ 121920 w 648652"/>
                  <a:gd name="connsiteY24" fmla="*/ 580073 h 647700"/>
                  <a:gd name="connsiteX25" fmla="*/ 193358 w 648652"/>
                  <a:gd name="connsiteY25" fmla="*/ 556260 h 647700"/>
                  <a:gd name="connsiteX26" fmla="*/ 253365 w 648652"/>
                  <a:gd name="connsiteY26" fmla="*/ 581025 h 647700"/>
                  <a:gd name="connsiteX27" fmla="*/ 286703 w 648652"/>
                  <a:gd name="connsiteY27" fmla="*/ 647700 h 647700"/>
                  <a:gd name="connsiteX28" fmla="*/ 362903 w 648652"/>
                  <a:gd name="connsiteY28" fmla="*/ 647700 h 647700"/>
                  <a:gd name="connsiteX29" fmla="*/ 396240 w 648652"/>
                  <a:gd name="connsiteY29" fmla="*/ 581025 h 647700"/>
                  <a:gd name="connsiteX30" fmla="*/ 455295 w 648652"/>
                  <a:gd name="connsiteY30" fmla="*/ 556260 h 647700"/>
                  <a:gd name="connsiteX31" fmla="*/ 526733 w 648652"/>
                  <a:gd name="connsiteY31" fmla="*/ 580073 h 647700"/>
                  <a:gd name="connsiteX32" fmla="*/ 581025 w 648652"/>
                  <a:gd name="connsiteY32" fmla="*/ 525780 h 647700"/>
                  <a:gd name="connsiteX33" fmla="*/ 557213 w 648652"/>
                  <a:gd name="connsiteY33" fmla="*/ 454343 h 647700"/>
                  <a:gd name="connsiteX34" fmla="*/ 581978 w 648652"/>
                  <a:gd name="connsiteY34" fmla="*/ 394335 h 647700"/>
                  <a:gd name="connsiteX35" fmla="*/ 648653 w 648652"/>
                  <a:gd name="connsiteY35" fmla="*/ 360998 h 647700"/>
                  <a:gd name="connsiteX36" fmla="*/ 648653 w 648652"/>
                  <a:gd name="connsiteY36" fmla="*/ 284798 h 647700"/>
                  <a:gd name="connsiteX37" fmla="*/ 581025 w 648652"/>
                  <a:gd name="connsiteY37" fmla="*/ 25241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48652" h="647700">
                    <a:moveTo>
                      <a:pt x="323850" y="438150"/>
                    </a:moveTo>
                    <a:cubicBezTo>
                      <a:pt x="260985" y="438150"/>
                      <a:pt x="209550" y="386715"/>
                      <a:pt x="209550" y="323850"/>
                    </a:cubicBezTo>
                    <a:cubicBezTo>
                      <a:pt x="209550" y="260985"/>
                      <a:pt x="260985" y="209550"/>
                      <a:pt x="323850" y="209550"/>
                    </a:cubicBezTo>
                    <a:cubicBezTo>
                      <a:pt x="386715" y="209550"/>
                      <a:pt x="438150" y="260985"/>
                      <a:pt x="438150" y="323850"/>
                    </a:cubicBezTo>
                    <a:cubicBezTo>
                      <a:pt x="438150" y="386715"/>
                      <a:pt x="386715" y="438150"/>
                      <a:pt x="323850" y="438150"/>
                    </a:cubicBezTo>
                    <a:close/>
                    <a:moveTo>
                      <a:pt x="581025" y="252413"/>
                    </a:moveTo>
                    <a:cubicBezTo>
                      <a:pt x="575310" y="231458"/>
                      <a:pt x="566738" y="211455"/>
                      <a:pt x="556260" y="193358"/>
                    </a:cubicBezTo>
                    <a:lnTo>
                      <a:pt x="580073" y="121920"/>
                    </a:lnTo>
                    <a:lnTo>
                      <a:pt x="525780" y="67628"/>
                    </a:lnTo>
                    <a:lnTo>
                      <a:pt x="454343" y="91440"/>
                    </a:lnTo>
                    <a:cubicBezTo>
                      <a:pt x="435293" y="80963"/>
                      <a:pt x="415290" y="72390"/>
                      <a:pt x="394335" y="66675"/>
                    </a:cubicBezTo>
                    <a:lnTo>
                      <a:pt x="361950" y="0"/>
                    </a:lnTo>
                    <a:lnTo>
                      <a:pt x="285750" y="0"/>
                    </a:lnTo>
                    <a:lnTo>
                      <a:pt x="252413" y="66675"/>
                    </a:lnTo>
                    <a:cubicBezTo>
                      <a:pt x="231458" y="72390"/>
                      <a:pt x="211455" y="80963"/>
                      <a:pt x="193358" y="91440"/>
                    </a:cubicBezTo>
                    <a:lnTo>
                      <a:pt x="121920" y="67628"/>
                    </a:lnTo>
                    <a:lnTo>
                      <a:pt x="67628" y="121920"/>
                    </a:lnTo>
                    <a:lnTo>
                      <a:pt x="91440" y="193358"/>
                    </a:lnTo>
                    <a:cubicBezTo>
                      <a:pt x="80963" y="212408"/>
                      <a:pt x="72390" y="232410"/>
                      <a:pt x="66675" y="253365"/>
                    </a:cubicBezTo>
                    <a:lnTo>
                      <a:pt x="0" y="285750"/>
                    </a:lnTo>
                    <a:lnTo>
                      <a:pt x="0" y="361950"/>
                    </a:lnTo>
                    <a:lnTo>
                      <a:pt x="66675" y="395288"/>
                    </a:lnTo>
                    <a:cubicBezTo>
                      <a:pt x="72390" y="416243"/>
                      <a:pt x="80963" y="436245"/>
                      <a:pt x="91440" y="454343"/>
                    </a:cubicBezTo>
                    <a:lnTo>
                      <a:pt x="67628" y="525780"/>
                    </a:lnTo>
                    <a:lnTo>
                      <a:pt x="121920" y="580073"/>
                    </a:lnTo>
                    <a:lnTo>
                      <a:pt x="193358" y="556260"/>
                    </a:lnTo>
                    <a:cubicBezTo>
                      <a:pt x="212408" y="566738"/>
                      <a:pt x="232410" y="575310"/>
                      <a:pt x="253365" y="581025"/>
                    </a:cubicBezTo>
                    <a:lnTo>
                      <a:pt x="286703" y="647700"/>
                    </a:lnTo>
                    <a:lnTo>
                      <a:pt x="362903" y="647700"/>
                    </a:lnTo>
                    <a:lnTo>
                      <a:pt x="396240" y="581025"/>
                    </a:lnTo>
                    <a:cubicBezTo>
                      <a:pt x="417195" y="575310"/>
                      <a:pt x="437198" y="566738"/>
                      <a:pt x="455295" y="556260"/>
                    </a:cubicBezTo>
                    <a:lnTo>
                      <a:pt x="526733" y="580073"/>
                    </a:lnTo>
                    <a:lnTo>
                      <a:pt x="581025" y="525780"/>
                    </a:lnTo>
                    <a:lnTo>
                      <a:pt x="557213" y="454343"/>
                    </a:lnTo>
                    <a:cubicBezTo>
                      <a:pt x="567690" y="435293"/>
                      <a:pt x="576263" y="415290"/>
                      <a:pt x="581978" y="394335"/>
                    </a:cubicBezTo>
                    <a:lnTo>
                      <a:pt x="648653" y="360998"/>
                    </a:lnTo>
                    <a:lnTo>
                      <a:pt x="648653" y="284798"/>
                    </a:lnTo>
                    <a:lnTo>
                      <a:pt x="581025" y="252413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78D15E5-78DC-4288-E3B8-1996F8E206FA}"/>
                  </a:ext>
                </a:extLst>
              </p:cNvPr>
              <p:cNvSpPr/>
              <p:nvPr/>
            </p:nvSpPr>
            <p:spPr>
              <a:xfrm>
                <a:off x="3982061" y="5740178"/>
                <a:ext cx="332150" cy="33215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FF9CC86-8513-9DD6-CEB6-547CB555E802}"/>
                </a:ext>
              </a:extLst>
            </p:cNvPr>
            <p:cNvSpPr txBox="1"/>
            <p:nvPr/>
          </p:nvSpPr>
          <p:spPr>
            <a:xfrm>
              <a:off x="3993674" y="5900918"/>
              <a:ext cx="4708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3600" b="1" dirty="0">
                  <a:solidFill>
                    <a:schemeClr val="bg1"/>
                  </a:solidFill>
                </a:rPr>
                <a:t>3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27565E-EC0A-C8AE-1707-795C3F04B6D2}"/>
              </a:ext>
            </a:extLst>
          </p:cNvPr>
          <p:cNvGrpSpPr/>
          <p:nvPr/>
        </p:nvGrpSpPr>
        <p:grpSpPr>
          <a:xfrm>
            <a:off x="5916910" y="4816692"/>
            <a:ext cx="895352" cy="894037"/>
            <a:chOff x="3800473" y="5777066"/>
            <a:chExt cx="895352" cy="89403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EE3CCE9-E893-F41B-133D-C88B5C8C1B2A}"/>
                </a:ext>
              </a:extLst>
            </p:cNvPr>
            <p:cNvGrpSpPr/>
            <p:nvPr/>
          </p:nvGrpSpPr>
          <p:grpSpPr>
            <a:xfrm>
              <a:off x="3800473" y="5777066"/>
              <a:ext cx="895352" cy="894037"/>
              <a:chOff x="3800474" y="5559101"/>
              <a:chExt cx="695325" cy="694304"/>
            </a:xfrm>
          </p:grpSpPr>
          <p:sp>
            <p:nvSpPr>
              <p:cNvPr id="26" name="Graphic 44" descr="Single gear with solid fill">
                <a:extLst>
                  <a:ext uri="{FF2B5EF4-FFF2-40B4-BE49-F238E27FC236}">
                    <a16:creationId xmlns:a16="http://schemas.microsoft.com/office/drawing/2014/main" id="{BDE67C44-D947-6B31-B5BE-25515346E421}"/>
                  </a:ext>
                </a:extLst>
              </p:cNvPr>
              <p:cNvSpPr/>
              <p:nvPr/>
            </p:nvSpPr>
            <p:spPr>
              <a:xfrm>
                <a:off x="3800474" y="5559101"/>
                <a:ext cx="695325" cy="694304"/>
              </a:xfrm>
              <a:custGeom>
                <a:avLst/>
                <a:gdLst>
                  <a:gd name="connsiteX0" fmla="*/ 323850 w 648652"/>
                  <a:gd name="connsiteY0" fmla="*/ 438150 h 647700"/>
                  <a:gd name="connsiteX1" fmla="*/ 209550 w 648652"/>
                  <a:gd name="connsiteY1" fmla="*/ 323850 h 647700"/>
                  <a:gd name="connsiteX2" fmla="*/ 323850 w 648652"/>
                  <a:gd name="connsiteY2" fmla="*/ 209550 h 647700"/>
                  <a:gd name="connsiteX3" fmla="*/ 438150 w 648652"/>
                  <a:gd name="connsiteY3" fmla="*/ 323850 h 647700"/>
                  <a:gd name="connsiteX4" fmla="*/ 323850 w 648652"/>
                  <a:gd name="connsiteY4" fmla="*/ 438150 h 647700"/>
                  <a:gd name="connsiteX5" fmla="*/ 581025 w 648652"/>
                  <a:gd name="connsiteY5" fmla="*/ 252413 h 647700"/>
                  <a:gd name="connsiteX6" fmla="*/ 556260 w 648652"/>
                  <a:gd name="connsiteY6" fmla="*/ 193358 h 647700"/>
                  <a:gd name="connsiteX7" fmla="*/ 580073 w 648652"/>
                  <a:gd name="connsiteY7" fmla="*/ 121920 h 647700"/>
                  <a:gd name="connsiteX8" fmla="*/ 525780 w 648652"/>
                  <a:gd name="connsiteY8" fmla="*/ 67628 h 647700"/>
                  <a:gd name="connsiteX9" fmla="*/ 454343 w 648652"/>
                  <a:gd name="connsiteY9" fmla="*/ 91440 h 647700"/>
                  <a:gd name="connsiteX10" fmla="*/ 394335 w 648652"/>
                  <a:gd name="connsiteY10" fmla="*/ 66675 h 647700"/>
                  <a:gd name="connsiteX11" fmla="*/ 361950 w 648652"/>
                  <a:gd name="connsiteY11" fmla="*/ 0 h 647700"/>
                  <a:gd name="connsiteX12" fmla="*/ 285750 w 648652"/>
                  <a:gd name="connsiteY12" fmla="*/ 0 h 647700"/>
                  <a:gd name="connsiteX13" fmla="*/ 252413 w 648652"/>
                  <a:gd name="connsiteY13" fmla="*/ 66675 h 647700"/>
                  <a:gd name="connsiteX14" fmla="*/ 193358 w 648652"/>
                  <a:gd name="connsiteY14" fmla="*/ 91440 h 647700"/>
                  <a:gd name="connsiteX15" fmla="*/ 121920 w 648652"/>
                  <a:gd name="connsiteY15" fmla="*/ 67628 h 647700"/>
                  <a:gd name="connsiteX16" fmla="*/ 67628 w 648652"/>
                  <a:gd name="connsiteY16" fmla="*/ 121920 h 647700"/>
                  <a:gd name="connsiteX17" fmla="*/ 91440 w 648652"/>
                  <a:gd name="connsiteY17" fmla="*/ 193358 h 647700"/>
                  <a:gd name="connsiteX18" fmla="*/ 66675 w 648652"/>
                  <a:gd name="connsiteY18" fmla="*/ 253365 h 647700"/>
                  <a:gd name="connsiteX19" fmla="*/ 0 w 648652"/>
                  <a:gd name="connsiteY19" fmla="*/ 285750 h 647700"/>
                  <a:gd name="connsiteX20" fmla="*/ 0 w 648652"/>
                  <a:gd name="connsiteY20" fmla="*/ 361950 h 647700"/>
                  <a:gd name="connsiteX21" fmla="*/ 66675 w 648652"/>
                  <a:gd name="connsiteY21" fmla="*/ 395288 h 647700"/>
                  <a:gd name="connsiteX22" fmla="*/ 91440 w 648652"/>
                  <a:gd name="connsiteY22" fmla="*/ 454343 h 647700"/>
                  <a:gd name="connsiteX23" fmla="*/ 67628 w 648652"/>
                  <a:gd name="connsiteY23" fmla="*/ 525780 h 647700"/>
                  <a:gd name="connsiteX24" fmla="*/ 121920 w 648652"/>
                  <a:gd name="connsiteY24" fmla="*/ 580073 h 647700"/>
                  <a:gd name="connsiteX25" fmla="*/ 193358 w 648652"/>
                  <a:gd name="connsiteY25" fmla="*/ 556260 h 647700"/>
                  <a:gd name="connsiteX26" fmla="*/ 253365 w 648652"/>
                  <a:gd name="connsiteY26" fmla="*/ 581025 h 647700"/>
                  <a:gd name="connsiteX27" fmla="*/ 286703 w 648652"/>
                  <a:gd name="connsiteY27" fmla="*/ 647700 h 647700"/>
                  <a:gd name="connsiteX28" fmla="*/ 362903 w 648652"/>
                  <a:gd name="connsiteY28" fmla="*/ 647700 h 647700"/>
                  <a:gd name="connsiteX29" fmla="*/ 396240 w 648652"/>
                  <a:gd name="connsiteY29" fmla="*/ 581025 h 647700"/>
                  <a:gd name="connsiteX30" fmla="*/ 455295 w 648652"/>
                  <a:gd name="connsiteY30" fmla="*/ 556260 h 647700"/>
                  <a:gd name="connsiteX31" fmla="*/ 526733 w 648652"/>
                  <a:gd name="connsiteY31" fmla="*/ 580073 h 647700"/>
                  <a:gd name="connsiteX32" fmla="*/ 581025 w 648652"/>
                  <a:gd name="connsiteY32" fmla="*/ 525780 h 647700"/>
                  <a:gd name="connsiteX33" fmla="*/ 557213 w 648652"/>
                  <a:gd name="connsiteY33" fmla="*/ 454343 h 647700"/>
                  <a:gd name="connsiteX34" fmla="*/ 581978 w 648652"/>
                  <a:gd name="connsiteY34" fmla="*/ 394335 h 647700"/>
                  <a:gd name="connsiteX35" fmla="*/ 648653 w 648652"/>
                  <a:gd name="connsiteY35" fmla="*/ 360998 h 647700"/>
                  <a:gd name="connsiteX36" fmla="*/ 648653 w 648652"/>
                  <a:gd name="connsiteY36" fmla="*/ 284798 h 647700"/>
                  <a:gd name="connsiteX37" fmla="*/ 581025 w 648652"/>
                  <a:gd name="connsiteY37" fmla="*/ 25241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48652" h="647700">
                    <a:moveTo>
                      <a:pt x="323850" y="438150"/>
                    </a:moveTo>
                    <a:cubicBezTo>
                      <a:pt x="260985" y="438150"/>
                      <a:pt x="209550" y="386715"/>
                      <a:pt x="209550" y="323850"/>
                    </a:cubicBezTo>
                    <a:cubicBezTo>
                      <a:pt x="209550" y="260985"/>
                      <a:pt x="260985" y="209550"/>
                      <a:pt x="323850" y="209550"/>
                    </a:cubicBezTo>
                    <a:cubicBezTo>
                      <a:pt x="386715" y="209550"/>
                      <a:pt x="438150" y="260985"/>
                      <a:pt x="438150" y="323850"/>
                    </a:cubicBezTo>
                    <a:cubicBezTo>
                      <a:pt x="438150" y="386715"/>
                      <a:pt x="386715" y="438150"/>
                      <a:pt x="323850" y="438150"/>
                    </a:cubicBezTo>
                    <a:close/>
                    <a:moveTo>
                      <a:pt x="581025" y="252413"/>
                    </a:moveTo>
                    <a:cubicBezTo>
                      <a:pt x="575310" y="231458"/>
                      <a:pt x="566738" y="211455"/>
                      <a:pt x="556260" y="193358"/>
                    </a:cubicBezTo>
                    <a:lnTo>
                      <a:pt x="580073" y="121920"/>
                    </a:lnTo>
                    <a:lnTo>
                      <a:pt x="525780" y="67628"/>
                    </a:lnTo>
                    <a:lnTo>
                      <a:pt x="454343" y="91440"/>
                    </a:lnTo>
                    <a:cubicBezTo>
                      <a:pt x="435293" y="80963"/>
                      <a:pt x="415290" y="72390"/>
                      <a:pt x="394335" y="66675"/>
                    </a:cubicBezTo>
                    <a:lnTo>
                      <a:pt x="361950" y="0"/>
                    </a:lnTo>
                    <a:lnTo>
                      <a:pt x="285750" y="0"/>
                    </a:lnTo>
                    <a:lnTo>
                      <a:pt x="252413" y="66675"/>
                    </a:lnTo>
                    <a:cubicBezTo>
                      <a:pt x="231458" y="72390"/>
                      <a:pt x="211455" y="80963"/>
                      <a:pt x="193358" y="91440"/>
                    </a:cubicBezTo>
                    <a:lnTo>
                      <a:pt x="121920" y="67628"/>
                    </a:lnTo>
                    <a:lnTo>
                      <a:pt x="67628" y="121920"/>
                    </a:lnTo>
                    <a:lnTo>
                      <a:pt x="91440" y="193358"/>
                    </a:lnTo>
                    <a:cubicBezTo>
                      <a:pt x="80963" y="212408"/>
                      <a:pt x="72390" y="232410"/>
                      <a:pt x="66675" y="253365"/>
                    </a:cubicBezTo>
                    <a:lnTo>
                      <a:pt x="0" y="285750"/>
                    </a:lnTo>
                    <a:lnTo>
                      <a:pt x="0" y="361950"/>
                    </a:lnTo>
                    <a:lnTo>
                      <a:pt x="66675" y="395288"/>
                    </a:lnTo>
                    <a:cubicBezTo>
                      <a:pt x="72390" y="416243"/>
                      <a:pt x="80963" y="436245"/>
                      <a:pt x="91440" y="454343"/>
                    </a:cubicBezTo>
                    <a:lnTo>
                      <a:pt x="67628" y="525780"/>
                    </a:lnTo>
                    <a:lnTo>
                      <a:pt x="121920" y="580073"/>
                    </a:lnTo>
                    <a:lnTo>
                      <a:pt x="193358" y="556260"/>
                    </a:lnTo>
                    <a:cubicBezTo>
                      <a:pt x="212408" y="566738"/>
                      <a:pt x="232410" y="575310"/>
                      <a:pt x="253365" y="581025"/>
                    </a:cubicBezTo>
                    <a:lnTo>
                      <a:pt x="286703" y="647700"/>
                    </a:lnTo>
                    <a:lnTo>
                      <a:pt x="362903" y="647700"/>
                    </a:lnTo>
                    <a:lnTo>
                      <a:pt x="396240" y="581025"/>
                    </a:lnTo>
                    <a:cubicBezTo>
                      <a:pt x="417195" y="575310"/>
                      <a:pt x="437198" y="566738"/>
                      <a:pt x="455295" y="556260"/>
                    </a:cubicBezTo>
                    <a:lnTo>
                      <a:pt x="526733" y="580073"/>
                    </a:lnTo>
                    <a:lnTo>
                      <a:pt x="581025" y="525780"/>
                    </a:lnTo>
                    <a:lnTo>
                      <a:pt x="557213" y="454343"/>
                    </a:lnTo>
                    <a:cubicBezTo>
                      <a:pt x="567690" y="435293"/>
                      <a:pt x="576263" y="415290"/>
                      <a:pt x="581978" y="394335"/>
                    </a:cubicBezTo>
                    <a:lnTo>
                      <a:pt x="648653" y="360998"/>
                    </a:lnTo>
                    <a:lnTo>
                      <a:pt x="648653" y="284798"/>
                    </a:lnTo>
                    <a:lnTo>
                      <a:pt x="581025" y="252413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E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3D8C050-BA85-5D0C-644D-088FD0E5D8C2}"/>
                  </a:ext>
                </a:extLst>
              </p:cNvPr>
              <p:cNvSpPr/>
              <p:nvPr/>
            </p:nvSpPr>
            <p:spPr>
              <a:xfrm>
                <a:off x="3982061" y="5740178"/>
                <a:ext cx="332150" cy="33215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A677CBF-590A-F525-569B-81DDDE94A390}"/>
                </a:ext>
              </a:extLst>
            </p:cNvPr>
            <p:cNvSpPr txBox="1"/>
            <p:nvPr/>
          </p:nvSpPr>
          <p:spPr>
            <a:xfrm>
              <a:off x="3993674" y="5900918"/>
              <a:ext cx="4708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3600" b="1" dirty="0">
                  <a:solidFill>
                    <a:schemeClr val="bg1"/>
                  </a:solidFill>
                </a:rPr>
                <a:t>4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2869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76767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E302D8-EFF9-A082-C622-FBD7731B2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078" y="0"/>
            <a:ext cx="1399651" cy="13678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BCFCAB-D9FC-FE26-853C-8B6372D9C1AA}"/>
              </a:ext>
            </a:extLst>
          </p:cNvPr>
          <p:cNvSpPr txBox="1"/>
          <p:nvPr/>
        </p:nvSpPr>
        <p:spPr>
          <a:xfrm>
            <a:off x="849163" y="1830665"/>
            <a:ext cx="1126155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Western Balkan partners will need to </a:t>
            </a:r>
            <a:r>
              <a:rPr lang="en-US" sz="2400" b="1" dirty="0"/>
              <a:t>accelerate reforms </a:t>
            </a:r>
            <a:r>
              <a:rPr lang="en-US" sz="2400" dirty="0"/>
              <a:t>to: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Improve economic growth including through attracting foreign investments and strengthening regional stability;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Move ahead towards Regional Common Market, the EU Single Market and the EU membership.</a:t>
            </a: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21059B-F998-74F3-54ED-EF3D917BDA18}"/>
              </a:ext>
            </a:extLst>
          </p:cNvPr>
          <p:cNvSpPr txBox="1"/>
          <p:nvPr/>
        </p:nvSpPr>
        <p:spPr>
          <a:xfrm>
            <a:off x="2601828" y="361589"/>
            <a:ext cx="92853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Accelerating Reforms</a:t>
            </a:r>
            <a:endParaRPr lang="en-IE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25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76767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276801-F5F8-0E97-9A67-512CA6AE8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330" y="0"/>
            <a:ext cx="1354868" cy="13630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32BB4F-8C5B-DA75-1E25-A7D1C5C3C70A}"/>
              </a:ext>
            </a:extLst>
          </p:cNvPr>
          <p:cNvSpPr txBox="1"/>
          <p:nvPr/>
        </p:nvSpPr>
        <p:spPr>
          <a:xfrm>
            <a:off x="1013030" y="1363080"/>
            <a:ext cx="1059142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Proposal of a new financing instrument: </a:t>
            </a:r>
            <a:r>
              <a:rPr lang="en-US" sz="2200" b="1" dirty="0"/>
              <a:t>the Reform and Growth Facility</a:t>
            </a:r>
            <a:r>
              <a:rPr lang="en-US" sz="2200" dirty="0"/>
              <a:t> for the Western Balkans, combining grants and loans.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Key objective to support the implementation of socio-economic reforms necessary to unlock economic growth potential</a:t>
            </a:r>
          </a:p>
          <a:p>
            <a:endParaRPr lang="en-US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b="1" dirty="0"/>
              <a:t>€3 billion </a:t>
            </a:r>
            <a:r>
              <a:rPr lang="en-US" sz="2200" dirty="0"/>
              <a:t>to go to </a:t>
            </a:r>
            <a:r>
              <a:rPr lang="en-US" sz="2200" b="1" dirty="0"/>
              <a:t>direct support to the national </a:t>
            </a:r>
          </a:p>
          <a:p>
            <a:pPr algn="just"/>
            <a:r>
              <a:rPr lang="en-US" sz="2200" b="1" dirty="0"/>
              <a:t>    budgets</a:t>
            </a:r>
            <a:r>
              <a:rPr lang="en-US" sz="2200" dirty="0"/>
              <a:t> of partners.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At least </a:t>
            </a:r>
            <a:r>
              <a:rPr lang="en-US" sz="2200" b="1" dirty="0"/>
              <a:t>€3 billion </a:t>
            </a:r>
            <a:r>
              <a:rPr lang="en-US" sz="2200" dirty="0"/>
              <a:t>will deliver investments through</a:t>
            </a:r>
          </a:p>
          <a:p>
            <a:r>
              <a:rPr lang="en-US" sz="2200" dirty="0"/>
              <a:t>    the </a:t>
            </a:r>
            <a:r>
              <a:rPr lang="en-US" sz="2200" b="1" dirty="0"/>
              <a:t>Western Balkans Investment Framework (WBIF). 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Complements</a:t>
            </a:r>
            <a:r>
              <a:rPr lang="en-US" sz="2200" dirty="0"/>
              <a:t> the current financial assistance under IPA III.</a:t>
            </a:r>
            <a:endParaRPr lang="en-US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C1589-E9F8-560B-0ABA-B6973BE4EF86}"/>
              </a:ext>
            </a:extLst>
          </p:cNvPr>
          <p:cNvSpPr txBox="1"/>
          <p:nvPr/>
        </p:nvSpPr>
        <p:spPr>
          <a:xfrm>
            <a:off x="2601828" y="361589"/>
            <a:ext cx="92853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Increased financial assistance</a:t>
            </a:r>
            <a:endParaRPr lang="en-IE" sz="3200" b="1" dirty="0">
              <a:solidFill>
                <a:srgbClr val="FFC000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FA5B13E-4024-1E25-285E-5DA83DCD3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29216" y="3185062"/>
            <a:ext cx="2309858" cy="230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44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76767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276801-F5F8-0E97-9A67-512CA6AE8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330" y="0"/>
            <a:ext cx="1354868" cy="13630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32BB4F-8C5B-DA75-1E25-A7D1C5C3C70A}"/>
              </a:ext>
            </a:extLst>
          </p:cNvPr>
          <p:cNvSpPr txBox="1"/>
          <p:nvPr/>
        </p:nvSpPr>
        <p:spPr>
          <a:xfrm>
            <a:off x="1013030" y="1153530"/>
            <a:ext cx="10591428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Each government will prepare a reform agenda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linked to the implementation of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specific socio-economic reforms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and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reforms related to the fundamentals of the enlargement process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including the rule of law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he “Reform Agendas” will be built on and replace the structural reform section of the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Economic and Reform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Programmes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for the Western Balkans.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Indicative reform priorities: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lvl="2">
              <a:spcAft>
                <a:spcPts val="1200"/>
              </a:spcAft>
            </a:pP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 Governance, Public Administration Reform, and Public Financial Management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 Private sector development and business environment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 Energy and green transition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Digitalisation</a:t>
            </a:r>
            <a:br>
              <a:rPr lang="en-US" sz="2000" dirty="0"/>
            </a:br>
            <a:r>
              <a:rPr lang="en-US" sz="2000" dirty="0"/>
              <a:t>-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Human capital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 Rule of law</a:t>
            </a:r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C1589-E9F8-560B-0ABA-B6973BE4EF86}"/>
              </a:ext>
            </a:extLst>
          </p:cNvPr>
          <p:cNvSpPr txBox="1"/>
          <p:nvPr/>
        </p:nvSpPr>
        <p:spPr>
          <a:xfrm>
            <a:off x="2601828" y="361589"/>
            <a:ext cx="92853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Reform Agendas </a:t>
            </a:r>
          </a:p>
        </p:txBody>
      </p:sp>
    </p:spTree>
    <p:extLst>
      <p:ext uri="{BB962C8B-B14F-4D97-AF65-F5344CB8AC3E}">
        <p14:creationId xmlns:p14="http://schemas.microsoft.com/office/powerpoint/2010/main" val="1175882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76767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C1589-E9F8-560B-0ABA-B6973BE4EF86}"/>
              </a:ext>
            </a:extLst>
          </p:cNvPr>
          <p:cNvSpPr txBox="1"/>
          <p:nvPr/>
        </p:nvSpPr>
        <p:spPr>
          <a:xfrm>
            <a:off x="1267440" y="223098"/>
            <a:ext cx="92853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Payment conditions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18CEF2-F662-E31A-CF93-C059E306FD66}"/>
              </a:ext>
            </a:extLst>
          </p:cNvPr>
          <p:cNvSpPr txBox="1"/>
          <p:nvPr/>
        </p:nvSpPr>
        <p:spPr>
          <a:xfrm>
            <a:off x="871516" y="671691"/>
            <a:ext cx="8981904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Payments are linked to the achievement of quantitative and qualitative steps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linked to these measures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over the period 2024-2027. Payments will occur twice a year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payments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subject to the following conditions: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200" dirty="0"/>
          </a:p>
          <a:p>
            <a:pPr marL="342900" lvl="2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Preconditions: democracy, rule of law and human rights (+ specific conditions that Serbia and Kosovo engage constructively in the normalization of their relations)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General conditions: Macro-financial stability, sound public financial management, transparency and oversight of the budget (same as usual budget support)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Payment conditions: specific to partner, defined in reform agendas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84DA1BA-1CE5-0815-043F-3CB3C67A2C7D}"/>
              </a:ext>
            </a:extLst>
          </p:cNvPr>
          <p:cNvSpPr/>
          <p:nvPr/>
        </p:nvSpPr>
        <p:spPr>
          <a:xfrm>
            <a:off x="10059821" y="576038"/>
            <a:ext cx="1756693" cy="175669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9576603-79F8-88EE-B1DB-54A1E8DDE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3420" y="168306"/>
            <a:ext cx="2169493" cy="216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75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36BABB5C232B419ADCB0E5A5E0BBF7" ma:contentTypeVersion="5" ma:contentTypeDescription="Create a new document." ma:contentTypeScope="" ma:versionID="dcda8cea7779ded6cfc3dab05c2dd4a9">
  <xsd:schema xmlns:xsd="http://www.w3.org/2001/XMLSchema" xmlns:xs="http://www.w3.org/2001/XMLSchema" xmlns:p="http://schemas.microsoft.com/office/2006/metadata/properties" xmlns:ns2="e5b61515-1f73-49a6-a0eb-13fb9d970b3c" xmlns:ns3="ad30b571-8f02-4bf1-8906-57eb7cc25f7f" targetNamespace="http://schemas.microsoft.com/office/2006/metadata/properties" ma:root="true" ma:fieldsID="2a348fe807e401017678ac1dd333e3f8" ns2:_="" ns3:_="">
    <xsd:import namespace="e5b61515-1f73-49a6-a0eb-13fb9d970b3c"/>
    <xsd:import namespace="ad30b571-8f02-4bf1-8906-57eb7cc25f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b61515-1f73-49a6-a0eb-13fb9d970b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30b571-8f02-4bf1-8906-57eb7cc25f7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3B8CB1-DC3B-49F8-96AD-11112EA744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E64438-4FD3-4147-A95F-FB60777C988D}">
  <ds:schemaRefs>
    <ds:schemaRef ds:uri="http://www.w3.org/XML/1998/namespace"/>
    <ds:schemaRef ds:uri="http://schemas.microsoft.com/sharepoint/v3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B88265B-BE64-4EA5-8750-519363A973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b61515-1f73-49a6-a0eb-13fb9d970b3c"/>
    <ds:schemaRef ds:uri="ad30b571-8f02-4bf1-8906-57eb7cc25f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1932</TotalTime>
  <Words>883</Words>
  <Application>Microsoft Office PowerPoint</Application>
  <PresentationFormat>Widescreen</PresentationFormat>
  <Paragraphs>107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PowerPoint Presentation</vt:lpstr>
      <vt:lpstr>Growth Plan for the Western Balkans  Challenges and EU response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Vasilj Kovac</cp:lastModifiedBy>
  <cp:revision>123</cp:revision>
  <cp:lastPrinted>2023-11-08T10:32:48Z</cp:lastPrinted>
  <dcterms:created xsi:type="dcterms:W3CDTF">2019-08-09T12:06:42Z</dcterms:created>
  <dcterms:modified xsi:type="dcterms:W3CDTF">2023-12-05T18:11:07Z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0x0101009536BABB5C232B419ADCB0E5A5E0BBF7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2023-09-26T10:27:54Z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5f9041e0-26c3-439f-9557-91c751557f9e</vt:lpwstr>
  </property>
  <property fmtid="{D5CDD505-2E9C-101B-9397-08002B2CF9AE}" pid="9" name="MSIP_Label_6bd9ddd1-4d20-43f6-abfa-fc3c07406f94_ContentBits">
    <vt:lpwstr>0</vt:lpwstr>
  </property>
</Properties>
</file>